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9" r:id="rId2"/>
    <p:sldId id="353" r:id="rId3"/>
    <p:sldId id="358" r:id="rId4"/>
    <p:sldId id="294" r:id="rId5"/>
    <p:sldId id="359" r:id="rId6"/>
    <p:sldId id="364" r:id="rId7"/>
    <p:sldId id="360" r:id="rId8"/>
    <p:sldId id="361" r:id="rId9"/>
    <p:sldId id="369" r:id="rId10"/>
    <p:sldId id="362" r:id="rId11"/>
    <p:sldId id="370" r:id="rId12"/>
    <p:sldId id="363" r:id="rId13"/>
    <p:sldId id="371" r:id="rId14"/>
    <p:sldId id="373" r:id="rId15"/>
    <p:sldId id="349" r:id="rId16"/>
    <p:sldId id="300" r:id="rId17"/>
    <p:sldId id="285" r:id="rId18"/>
    <p:sldId id="310" r:id="rId19"/>
    <p:sldId id="365" r:id="rId20"/>
    <p:sldId id="343" r:id="rId21"/>
    <p:sldId id="366" r:id="rId22"/>
    <p:sldId id="284" r:id="rId23"/>
    <p:sldId id="340" r:id="rId24"/>
    <p:sldId id="308" r:id="rId25"/>
    <p:sldId id="304" r:id="rId26"/>
    <p:sldId id="341" r:id="rId27"/>
    <p:sldId id="309" r:id="rId28"/>
    <p:sldId id="368" r:id="rId29"/>
    <p:sldId id="269" r:id="rId30"/>
  </p:sldIdLst>
  <p:sldSz cx="9144000" cy="6858000" type="screen4x3"/>
  <p:notesSz cx="6805613" cy="9944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E4BF"/>
    <a:srgbClr val="FFCC66"/>
    <a:srgbClr val="004489"/>
    <a:srgbClr val="EFEFE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51" autoAdjust="0"/>
    <p:restoredTop sz="94632" autoAdjust="0"/>
  </p:normalViewPr>
  <p:slideViewPr>
    <p:cSldViewPr>
      <p:cViewPr>
        <p:scale>
          <a:sx n="110" d="100"/>
          <a:sy n="110" d="100"/>
        </p:scale>
        <p:origin x="264" y="750"/>
      </p:cViewPr>
      <p:guideLst>
        <p:guide orient="horz" pos="2160"/>
        <p:guide pos="2880"/>
      </p:guideLst>
    </p:cSldViewPr>
  </p:slideViewPr>
  <p:outlineViewPr>
    <p:cViewPr>
      <p:scale>
        <a:sx n="33" d="100"/>
        <a:sy n="33" d="100"/>
      </p:scale>
      <p:origin x="53" y="1056"/>
    </p:cViewPr>
  </p:outlineViewPr>
  <p:notesTextViewPr>
    <p:cViewPr>
      <p:scale>
        <a:sx n="100" d="100"/>
        <a:sy n="100" d="100"/>
      </p:scale>
      <p:origin x="0" y="0"/>
    </p:cViewPr>
  </p:notesTextViewPr>
  <p:sorterViewPr>
    <p:cViewPr>
      <p:scale>
        <a:sx n="100" d="100"/>
        <a:sy n="100" d="100"/>
      </p:scale>
      <p:origin x="0" y="108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E00867-8F2B-469D-9166-3B4D3C113002}" type="doc">
      <dgm:prSet loTypeId="urn:microsoft.com/office/officeart/2008/layout/RadialCluster" loCatId="cycle" qsTypeId="urn:microsoft.com/office/officeart/2005/8/quickstyle/simple5" qsCatId="simple" csTypeId="urn:microsoft.com/office/officeart/2005/8/colors/accent6_4" csCatId="accent6" phldr="1"/>
      <dgm:spPr/>
      <dgm:t>
        <a:bodyPr/>
        <a:lstStyle/>
        <a:p>
          <a:endParaRPr lang="en-GB"/>
        </a:p>
      </dgm:t>
    </dgm:pt>
    <dgm:pt modelId="{657AC081-DC44-4BEC-988C-25304D836BC9}">
      <dgm:prSet phldrT="[Texte]" custT="1"/>
      <dgm:spPr/>
      <dgm:t>
        <a:bodyPr/>
        <a:lstStyle/>
        <a:p>
          <a:r>
            <a:rPr lang="fr-FR" sz="1800" b="1" dirty="0" err="1" smtClean="0">
              <a:latin typeface="Times New Roman" panose="02020603050405020304" pitchFamily="18" charset="0"/>
              <a:cs typeface="Times New Roman" panose="02020603050405020304" pitchFamily="18" charset="0"/>
            </a:rPr>
            <a:t>Persons</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with</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Disabilities</a:t>
          </a:r>
          <a:endParaRPr lang="en-GB" sz="1800" b="1" dirty="0">
            <a:latin typeface="Times New Roman" panose="02020603050405020304" pitchFamily="18" charset="0"/>
            <a:cs typeface="Times New Roman" panose="02020603050405020304" pitchFamily="18" charset="0"/>
          </a:endParaRPr>
        </a:p>
      </dgm:t>
    </dgm:pt>
    <dgm:pt modelId="{FD3DB045-9304-4FFF-878A-8B6C8FA4BA37}" type="parTrans" cxnId="{397D38DD-5D12-4AD2-B174-CB5AC194A7D0}">
      <dgm:prSet/>
      <dgm:spPr/>
      <dgm:t>
        <a:bodyPr/>
        <a:lstStyle/>
        <a:p>
          <a:endParaRPr lang="en-GB"/>
        </a:p>
      </dgm:t>
    </dgm:pt>
    <dgm:pt modelId="{4148426F-D71F-4E80-B3F2-9C03D0A4CD34}" type="sibTrans" cxnId="{397D38DD-5D12-4AD2-B174-CB5AC194A7D0}">
      <dgm:prSet/>
      <dgm:spPr/>
      <dgm:t>
        <a:bodyPr/>
        <a:lstStyle/>
        <a:p>
          <a:endParaRPr lang="en-GB"/>
        </a:p>
      </dgm:t>
    </dgm:pt>
    <dgm:pt modelId="{AD96EFD3-1BFE-461C-A17D-EE8522D344FF}">
      <dgm:prSet phldrT="[Texte]" custT="1"/>
      <dgm:spPr/>
      <dgm:t>
        <a:bodyPr/>
        <a:lstStyle/>
        <a:p>
          <a:r>
            <a:rPr lang="en-US" sz="1800" b="1" dirty="0" smtClean="0">
              <a:latin typeface="Times New Roman" panose="02020603050405020304" pitchFamily="18" charset="0"/>
              <a:cs typeface="Times New Roman" panose="02020603050405020304" pitchFamily="18" charset="0"/>
            </a:rPr>
            <a:t>Housing</a:t>
          </a:r>
          <a:endParaRPr lang="en-GB" sz="1800" b="1" dirty="0">
            <a:latin typeface="Times New Roman" panose="02020603050405020304" pitchFamily="18" charset="0"/>
            <a:cs typeface="Times New Roman" panose="02020603050405020304" pitchFamily="18" charset="0"/>
          </a:endParaRPr>
        </a:p>
      </dgm:t>
    </dgm:pt>
    <dgm:pt modelId="{E9F35A45-AC57-4246-9538-CCD1E4FA7DE5}" type="parTrans" cxnId="{B098168C-BD02-4AC5-894B-7CE1D4027571}">
      <dgm:prSet/>
      <dgm:spPr/>
      <dgm:t>
        <a:bodyPr/>
        <a:lstStyle/>
        <a:p>
          <a:endParaRPr lang="en-GB"/>
        </a:p>
      </dgm:t>
    </dgm:pt>
    <dgm:pt modelId="{F21AC749-6C77-4FC4-ADBA-ADD8A28ED4BB}" type="sibTrans" cxnId="{B098168C-BD02-4AC5-894B-7CE1D4027571}">
      <dgm:prSet/>
      <dgm:spPr/>
      <dgm:t>
        <a:bodyPr/>
        <a:lstStyle/>
        <a:p>
          <a:endParaRPr lang="en-GB"/>
        </a:p>
      </dgm:t>
    </dgm:pt>
    <dgm:pt modelId="{25EE5219-EEDB-4B82-A51D-7AEE47BC9CB1}">
      <dgm:prSet phldrT="[Texte]" custT="1"/>
      <dgm:spPr/>
      <dgm:t>
        <a:bodyPr/>
        <a:lstStyle/>
        <a:p>
          <a:r>
            <a:rPr lang="fr-FR" sz="1800" b="1" dirty="0" err="1" smtClean="0">
              <a:latin typeface="Times New Roman" panose="02020603050405020304" pitchFamily="18" charset="0"/>
              <a:cs typeface="Times New Roman" panose="02020603050405020304" pitchFamily="18" charset="0"/>
            </a:rPr>
            <a:t>Health</a:t>
          </a:r>
          <a:endParaRPr lang="en-GB" sz="1800" b="1" dirty="0">
            <a:latin typeface="Times New Roman" panose="02020603050405020304" pitchFamily="18" charset="0"/>
            <a:cs typeface="Times New Roman" panose="02020603050405020304" pitchFamily="18" charset="0"/>
          </a:endParaRPr>
        </a:p>
      </dgm:t>
    </dgm:pt>
    <dgm:pt modelId="{3975309D-0920-463E-A071-202D168E4C68}" type="parTrans" cxnId="{789A9884-5827-4F2D-ADEB-56870210860E}">
      <dgm:prSet/>
      <dgm:spPr/>
      <dgm:t>
        <a:bodyPr/>
        <a:lstStyle/>
        <a:p>
          <a:endParaRPr lang="en-GB"/>
        </a:p>
      </dgm:t>
    </dgm:pt>
    <dgm:pt modelId="{22C1CB5D-6455-4576-89A0-29390205672A}" type="sibTrans" cxnId="{789A9884-5827-4F2D-ADEB-56870210860E}">
      <dgm:prSet/>
      <dgm:spPr/>
      <dgm:t>
        <a:bodyPr/>
        <a:lstStyle/>
        <a:p>
          <a:endParaRPr lang="en-GB"/>
        </a:p>
      </dgm:t>
    </dgm:pt>
    <dgm:pt modelId="{431646D2-4E07-4660-A075-2EF0D415B3DC}">
      <dgm:prSet phldrT="[Texte]" custT="1"/>
      <dgm:spPr/>
      <dgm:t>
        <a:bodyPr/>
        <a:lstStyle/>
        <a:p>
          <a:r>
            <a:rPr lang="fr-FR" sz="1800" b="1" dirty="0" smtClean="0">
              <a:latin typeface="Times New Roman" panose="02020603050405020304" pitchFamily="18" charset="0"/>
              <a:cs typeface="Times New Roman" panose="02020603050405020304" pitchFamily="18" charset="0"/>
            </a:rPr>
            <a:t>Social protection</a:t>
          </a:r>
          <a:endParaRPr lang="en-GB" sz="1800" b="1" dirty="0">
            <a:latin typeface="Times New Roman" panose="02020603050405020304" pitchFamily="18" charset="0"/>
            <a:cs typeface="Times New Roman" panose="02020603050405020304" pitchFamily="18" charset="0"/>
          </a:endParaRPr>
        </a:p>
      </dgm:t>
    </dgm:pt>
    <dgm:pt modelId="{25F64EE1-9553-4566-BFF3-628D9DEE9513}" type="parTrans" cxnId="{59FFAD7D-22F8-476C-B20D-DB1F8FA45969}">
      <dgm:prSet/>
      <dgm:spPr/>
      <dgm:t>
        <a:bodyPr/>
        <a:lstStyle/>
        <a:p>
          <a:endParaRPr lang="en-GB"/>
        </a:p>
      </dgm:t>
    </dgm:pt>
    <dgm:pt modelId="{35DBB880-1341-4560-8B3A-5037488E13E9}" type="sibTrans" cxnId="{59FFAD7D-22F8-476C-B20D-DB1F8FA45969}">
      <dgm:prSet/>
      <dgm:spPr/>
      <dgm:t>
        <a:bodyPr/>
        <a:lstStyle/>
        <a:p>
          <a:endParaRPr lang="en-GB"/>
        </a:p>
      </dgm:t>
    </dgm:pt>
    <dgm:pt modelId="{E3A32491-17DB-467C-BE87-9E6880F83814}">
      <dgm:prSet phldrT="[Texte]" phldr="1"/>
      <dgm:spPr/>
      <dgm:t>
        <a:bodyPr/>
        <a:lstStyle/>
        <a:p>
          <a:endParaRPr lang="en-GB" dirty="0"/>
        </a:p>
      </dgm:t>
    </dgm:pt>
    <dgm:pt modelId="{BDCC5AAA-8464-4AB6-9FF0-3A6B583AE90F}" type="parTrans" cxnId="{E794CA32-E029-4082-8BFB-624AC06F9FC2}">
      <dgm:prSet/>
      <dgm:spPr/>
      <dgm:t>
        <a:bodyPr/>
        <a:lstStyle/>
        <a:p>
          <a:endParaRPr lang="en-GB"/>
        </a:p>
      </dgm:t>
    </dgm:pt>
    <dgm:pt modelId="{5706DC02-3CCF-4037-B1F0-549951ED25E8}" type="sibTrans" cxnId="{E794CA32-E029-4082-8BFB-624AC06F9FC2}">
      <dgm:prSet/>
      <dgm:spPr/>
      <dgm:t>
        <a:bodyPr/>
        <a:lstStyle/>
        <a:p>
          <a:endParaRPr lang="en-GB"/>
        </a:p>
      </dgm:t>
    </dgm:pt>
    <dgm:pt modelId="{4B6DD742-6AC5-45FE-A7E1-AFE7CBF7F4CE}">
      <dgm:prSet custT="1"/>
      <dgm:spPr/>
      <dgm:t>
        <a:bodyPr/>
        <a:lstStyle/>
        <a:p>
          <a:r>
            <a:rPr lang="fr-FR" sz="1800" b="1" dirty="0" err="1" smtClean="0">
              <a:latin typeface="Times New Roman" panose="02020603050405020304" pitchFamily="18" charset="0"/>
              <a:cs typeface="Times New Roman" panose="02020603050405020304" pitchFamily="18" charset="0"/>
            </a:rPr>
            <a:t>Employment</a:t>
          </a:r>
          <a:endParaRPr lang="en-GB" sz="1800" b="1" dirty="0">
            <a:latin typeface="Times New Roman" panose="02020603050405020304" pitchFamily="18" charset="0"/>
            <a:cs typeface="Times New Roman" panose="02020603050405020304" pitchFamily="18" charset="0"/>
          </a:endParaRPr>
        </a:p>
      </dgm:t>
    </dgm:pt>
    <dgm:pt modelId="{24F0039B-FFA2-4A54-9D52-0917550B7890}" type="parTrans" cxnId="{ECDF6E8B-E112-40B6-8042-C6CE91579419}">
      <dgm:prSet/>
      <dgm:spPr/>
      <dgm:t>
        <a:bodyPr/>
        <a:lstStyle/>
        <a:p>
          <a:endParaRPr lang="en-GB"/>
        </a:p>
      </dgm:t>
    </dgm:pt>
    <dgm:pt modelId="{E8C0C4C7-87BD-419C-B0FF-3884CE4F4865}" type="sibTrans" cxnId="{ECDF6E8B-E112-40B6-8042-C6CE91579419}">
      <dgm:prSet/>
      <dgm:spPr/>
      <dgm:t>
        <a:bodyPr/>
        <a:lstStyle/>
        <a:p>
          <a:endParaRPr lang="en-GB"/>
        </a:p>
      </dgm:t>
    </dgm:pt>
    <dgm:pt modelId="{06ECA3AF-1E58-4DD1-B22F-56B58E7F1C7B}">
      <dgm:prSet custT="1"/>
      <dgm:spPr/>
      <dgm:t>
        <a:bodyPr/>
        <a:lstStyle/>
        <a:p>
          <a:r>
            <a:rPr lang="fr-FR" sz="1800" b="1" dirty="0" err="1" smtClean="0">
              <a:latin typeface="Times New Roman" panose="02020603050405020304" pitchFamily="18" charset="0"/>
              <a:cs typeface="Times New Roman" panose="02020603050405020304" pitchFamily="18" charset="0"/>
            </a:rPr>
            <a:t>Integration</a:t>
          </a:r>
          <a:r>
            <a:rPr lang="fr-FR" sz="1800" b="1" dirty="0" smtClean="0">
              <a:latin typeface="Times New Roman" panose="02020603050405020304" pitchFamily="18" charset="0"/>
              <a:cs typeface="Times New Roman" panose="02020603050405020304" pitchFamily="18" charset="0"/>
            </a:rPr>
            <a:t> and participation</a:t>
          </a:r>
          <a:endParaRPr lang="en-GB" sz="1800" b="1" dirty="0">
            <a:latin typeface="Times New Roman" panose="02020603050405020304" pitchFamily="18" charset="0"/>
            <a:cs typeface="Times New Roman" panose="02020603050405020304" pitchFamily="18" charset="0"/>
          </a:endParaRPr>
        </a:p>
      </dgm:t>
    </dgm:pt>
    <dgm:pt modelId="{B04061C1-9B00-4EDB-8FD5-25C35A7A4462}" type="sibTrans" cxnId="{051E24B1-A24E-42F5-9703-CCC4CFF4E0DB}">
      <dgm:prSet/>
      <dgm:spPr/>
      <dgm:t>
        <a:bodyPr/>
        <a:lstStyle/>
        <a:p>
          <a:endParaRPr lang="en-GB"/>
        </a:p>
      </dgm:t>
    </dgm:pt>
    <dgm:pt modelId="{6B0EFBA8-3B63-4DA3-B0AD-A01BA34869CB}" type="parTrans" cxnId="{051E24B1-A24E-42F5-9703-CCC4CFF4E0DB}">
      <dgm:prSet/>
      <dgm:spPr/>
      <dgm:t>
        <a:bodyPr/>
        <a:lstStyle/>
        <a:p>
          <a:endParaRPr lang="en-GB"/>
        </a:p>
      </dgm:t>
    </dgm:pt>
    <dgm:pt modelId="{72FC2F4A-1316-4473-B7A1-8982937012B4}">
      <dgm:prSet phldrT="[Texte]" phldr="1"/>
      <dgm:spPr/>
      <dgm:t>
        <a:bodyPr/>
        <a:lstStyle/>
        <a:p>
          <a:endParaRPr lang="en-GB" dirty="0"/>
        </a:p>
      </dgm:t>
    </dgm:pt>
    <dgm:pt modelId="{AFF19260-C16A-4369-84A0-CABE365DB3C2}" type="sibTrans" cxnId="{DDEFF297-18F5-4986-B25C-1602ADEB999A}">
      <dgm:prSet/>
      <dgm:spPr/>
      <dgm:t>
        <a:bodyPr/>
        <a:lstStyle/>
        <a:p>
          <a:endParaRPr lang="en-GB"/>
        </a:p>
      </dgm:t>
    </dgm:pt>
    <dgm:pt modelId="{83406F1A-F763-4012-9938-E9BEA2A40B78}" type="parTrans" cxnId="{DDEFF297-18F5-4986-B25C-1602ADEB999A}">
      <dgm:prSet/>
      <dgm:spPr/>
      <dgm:t>
        <a:bodyPr/>
        <a:lstStyle/>
        <a:p>
          <a:endParaRPr lang="en-GB"/>
        </a:p>
      </dgm:t>
    </dgm:pt>
    <dgm:pt modelId="{1F67F3B0-1510-4E81-9466-1E6E9141187D}">
      <dgm:prSet/>
      <dgm:spPr/>
      <dgm:t>
        <a:bodyPr/>
        <a:lstStyle/>
        <a:p>
          <a:endParaRPr lang="en-GB" dirty="0"/>
        </a:p>
      </dgm:t>
    </dgm:pt>
    <dgm:pt modelId="{91003923-0376-4709-B66C-E8035692A6C4}" type="sibTrans" cxnId="{C4040FE1-59ED-4143-B688-6E2285CB852D}">
      <dgm:prSet/>
      <dgm:spPr/>
      <dgm:t>
        <a:bodyPr/>
        <a:lstStyle/>
        <a:p>
          <a:endParaRPr lang="en-GB"/>
        </a:p>
      </dgm:t>
    </dgm:pt>
    <dgm:pt modelId="{2272E572-1FC7-4071-8C77-EC106B19B5C4}" type="parTrans" cxnId="{C4040FE1-59ED-4143-B688-6E2285CB852D}">
      <dgm:prSet/>
      <dgm:spPr/>
      <dgm:t>
        <a:bodyPr/>
        <a:lstStyle/>
        <a:p>
          <a:endParaRPr lang="en-GB"/>
        </a:p>
      </dgm:t>
    </dgm:pt>
    <dgm:pt modelId="{87C18074-432D-43B0-83B3-ADDA756D0E7D}">
      <dgm:prSet phldrT="[Texte]" custT="1"/>
      <dgm:spPr/>
      <dgm:t>
        <a:bodyPr/>
        <a:lstStyle/>
        <a:p>
          <a:r>
            <a:rPr lang="fr-FR" sz="1800" b="1" dirty="0" smtClean="0">
              <a:latin typeface="Times New Roman" panose="02020603050405020304" pitchFamily="18" charset="0"/>
              <a:cs typeface="Times New Roman" panose="02020603050405020304" pitchFamily="18" charset="0"/>
            </a:rPr>
            <a:t>Non-Discrimination</a:t>
          </a:r>
          <a:endParaRPr lang="en-GB" sz="1800" b="1" dirty="0">
            <a:latin typeface="Times New Roman" panose="02020603050405020304" pitchFamily="18" charset="0"/>
            <a:cs typeface="Times New Roman" panose="02020603050405020304" pitchFamily="18" charset="0"/>
          </a:endParaRPr>
        </a:p>
      </dgm:t>
    </dgm:pt>
    <dgm:pt modelId="{F1824014-E4A8-4D73-BAC3-92BE8E179216}" type="parTrans" cxnId="{F35A67D7-9F9D-4548-91EA-8C218E72FAA8}">
      <dgm:prSet/>
      <dgm:spPr/>
      <dgm:t>
        <a:bodyPr/>
        <a:lstStyle/>
        <a:p>
          <a:endParaRPr lang="en-GB"/>
        </a:p>
      </dgm:t>
    </dgm:pt>
    <dgm:pt modelId="{5A3E97F9-6050-4FDF-A02C-5DCE84AFDE16}" type="sibTrans" cxnId="{F35A67D7-9F9D-4548-91EA-8C218E72FAA8}">
      <dgm:prSet/>
      <dgm:spPr/>
      <dgm:t>
        <a:bodyPr/>
        <a:lstStyle/>
        <a:p>
          <a:endParaRPr lang="en-GB"/>
        </a:p>
      </dgm:t>
    </dgm:pt>
    <dgm:pt modelId="{382351E3-14AE-4F59-A745-AC0EA1ADC0FB}">
      <dgm:prSet custT="1"/>
      <dgm:spPr/>
      <dgm:t>
        <a:bodyPr/>
        <a:lstStyle/>
        <a:p>
          <a:r>
            <a:rPr lang="fr-FR" sz="1800" b="1" smtClean="0">
              <a:latin typeface="Times New Roman" panose="02020603050405020304" pitchFamily="18" charset="0"/>
              <a:cs typeface="Times New Roman" panose="02020603050405020304" pitchFamily="18" charset="0"/>
            </a:rPr>
            <a:t>Education</a:t>
          </a:r>
          <a:endParaRPr lang="en-GB" sz="1800" b="1" dirty="0">
            <a:latin typeface="Times New Roman" panose="02020603050405020304" pitchFamily="18" charset="0"/>
            <a:cs typeface="Times New Roman" panose="02020603050405020304" pitchFamily="18" charset="0"/>
          </a:endParaRPr>
        </a:p>
      </dgm:t>
    </dgm:pt>
    <dgm:pt modelId="{0129DD22-A856-4CBF-B0EB-84153B6AC77D}" type="parTrans" cxnId="{9C0BF3C4-5C7A-4CCA-A112-510A4D4F112D}">
      <dgm:prSet/>
      <dgm:spPr/>
      <dgm:t>
        <a:bodyPr/>
        <a:lstStyle/>
        <a:p>
          <a:endParaRPr lang="en-GB"/>
        </a:p>
      </dgm:t>
    </dgm:pt>
    <dgm:pt modelId="{F39ED29D-B5A8-430B-B65F-4947526F8CB7}" type="sibTrans" cxnId="{9C0BF3C4-5C7A-4CCA-A112-510A4D4F112D}">
      <dgm:prSet/>
      <dgm:spPr/>
      <dgm:t>
        <a:bodyPr/>
        <a:lstStyle/>
        <a:p>
          <a:endParaRPr lang="en-GB"/>
        </a:p>
      </dgm:t>
    </dgm:pt>
    <dgm:pt modelId="{15E39BDA-8FB2-404B-989B-4256C6BED870}" type="pres">
      <dgm:prSet presAssocID="{7FE00867-8F2B-469D-9166-3B4D3C113002}" presName="Name0" presStyleCnt="0">
        <dgm:presLayoutVars>
          <dgm:chMax val="1"/>
          <dgm:chPref val="1"/>
          <dgm:dir/>
          <dgm:animOne val="branch"/>
          <dgm:animLvl val="lvl"/>
        </dgm:presLayoutVars>
      </dgm:prSet>
      <dgm:spPr/>
      <dgm:t>
        <a:bodyPr/>
        <a:lstStyle/>
        <a:p>
          <a:endParaRPr lang="en-GB"/>
        </a:p>
      </dgm:t>
    </dgm:pt>
    <dgm:pt modelId="{0B558032-EDFB-4472-82BD-097824E6D5EF}" type="pres">
      <dgm:prSet presAssocID="{657AC081-DC44-4BEC-988C-25304D836BC9}" presName="singleCycle" presStyleCnt="0"/>
      <dgm:spPr/>
    </dgm:pt>
    <dgm:pt modelId="{0245AC6B-8CDE-4B77-AFED-450AD4EBA1B4}" type="pres">
      <dgm:prSet presAssocID="{657AC081-DC44-4BEC-988C-25304D836BC9}" presName="singleCenter" presStyleLbl="node1" presStyleIdx="0" presStyleCnt="8" custScaleX="116556" custScaleY="116042" custLinFactNeighborX="-6065" custLinFactNeighborY="-408">
        <dgm:presLayoutVars>
          <dgm:chMax val="7"/>
          <dgm:chPref val="7"/>
        </dgm:presLayoutVars>
      </dgm:prSet>
      <dgm:spPr/>
      <dgm:t>
        <a:bodyPr/>
        <a:lstStyle/>
        <a:p>
          <a:endParaRPr lang="en-GB"/>
        </a:p>
      </dgm:t>
    </dgm:pt>
    <dgm:pt modelId="{C1D99744-60D2-4134-B767-210366D8417D}" type="pres">
      <dgm:prSet presAssocID="{E9F35A45-AC57-4246-9538-CCD1E4FA7DE5}" presName="Name56" presStyleLbl="parChTrans1D2" presStyleIdx="0" presStyleCnt="7"/>
      <dgm:spPr/>
      <dgm:t>
        <a:bodyPr/>
        <a:lstStyle/>
        <a:p>
          <a:endParaRPr lang="en-GB"/>
        </a:p>
      </dgm:t>
    </dgm:pt>
    <dgm:pt modelId="{92D74FBA-8A1C-43AB-AB2C-A3C97C892CDB}" type="pres">
      <dgm:prSet presAssocID="{AD96EFD3-1BFE-461C-A17D-EE8522D344FF}" presName="text0" presStyleLbl="node1" presStyleIdx="1" presStyleCnt="8" custRadScaleRad="173708" custRadScaleInc="-229761">
        <dgm:presLayoutVars>
          <dgm:bulletEnabled val="1"/>
        </dgm:presLayoutVars>
      </dgm:prSet>
      <dgm:spPr/>
      <dgm:t>
        <a:bodyPr/>
        <a:lstStyle/>
        <a:p>
          <a:endParaRPr lang="en-GB"/>
        </a:p>
      </dgm:t>
    </dgm:pt>
    <dgm:pt modelId="{F8BA7129-E1CF-46D3-968F-01C240EE2D55}" type="pres">
      <dgm:prSet presAssocID="{F1824014-E4A8-4D73-BAC3-92BE8E179216}" presName="Name56" presStyleLbl="parChTrans1D2" presStyleIdx="1" presStyleCnt="7"/>
      <dgm:spPr/>
      <dgm:t>
        <a:bodyPr/>
        <a:lstStyle/>
        <a:p>
          <a:endParaRPr lang="en-GB"/>
        </a:p>
      </dgm:t>
    </dgm:pt>
    <dgm:pt modelId="{DEF260C6-B682-4CE1-8457-37AAE546DCD1}" type="pres">
      <dgm:prSet presAssocID="{87C18074-432D-43B0-83B3-ADDA756D0E7D}" presName="text0" presStyleLbl="node1" presStyleIdx="2" presStyleCnt="8" custScaleX="181216" custRadScaleRad="110531" custRadScaleInc="371129">
        <dgm:presLayoutVars>
          <dgm:bulletEnabled val="1"/>
        </dgm:presLayoutVars>
      </dgm:prSet>
      <dgm:spPr/>
      <dgm:t>
        <a:bodyPr/>
        <a:lstStyle/>
        <a:p>
          <a:endParaRPr lang="en-GB"/>
        </a:p>
      </dgm:t>
    </dgm:pt>
    <dgm:pt modelId="{0F383EE0-38A7-4D8F-835C-CBC5D8B07B87}" type="pres">
      <dgm:prSet presAssocID="{3975309D-0920-463E-A071-202D168E4C68}" presName="Name56" presStyleLbl="parChTrans1D2" presStyleIdx="2" presStyleCnt="7"/>
      <dgm:spPr/>
      <dgm:t>
        <a:bodyPr/>
        <a:lstStyle/>
        <a:p>
          <a:endParaRPr lang="en-GB"/>
        </a:p>
      </dgm:t>
    </dgm:pt>
    <dgm:pt modelId="{7D8EB70D-63D2-48AB-A430-B8BF01ABF83E}" type="pres">
      <dgm:prSet presAssocID="{25EE5219-EEDB-4B82-A51D-7AEE47BC9CB1}" presName="text0" presStyleLbl="node1" presStyleIdx="3" presStyleCnt="8" custRadScaleRad="154094" custRadScaleInc="39931">
        <dgm:presLayoutVars>
          <dgm:bulletEnabled val="1"/>
        </dgm:presLayoutVars>
      </dgm:prSet>
      <dgm:spPr/>
      <dgm:t>
        <a:bodyPr/>
        <a:lstStyle/>
        <a:p>
          <a:endParaRPr lang="en-GB"/>
        </a:p>
      </dgm:t>
    </dgm:pt>
    <dgm:pt modelId="{20AE518F-AF1B-4D15-9522-D37E20C3C3AF}" type="pres">
      <dgm:prSet presAssocID="{25F64EE1-9553-4566-BFF3-628D9DEE9513}" presName="Name56" presStyleLbl="parChTrans1D2" presStyleIdx="3" presStyleCnt="7"/>
      <dgm:spPr/>
      <dgm:t>
        <a:bodyPr/>
        <a:lstStyle/>
        <a:p>
          <a:endParaRPr lang="en-GB"/>
        </a:p>
      </dgm:t>
    </dgm:pt>
    <dgm:pt modelId="{5250F7D8-8E2D-4853-8332-8B7288EE8880}" type="pres">
      <dgm:prSet presAssocID="{431646D2-4E07-4660-A075-2EF0D415B3DC}" presName="text0" presStyleLbl="node1" presStyleIdx="4" presStyleCnt="8" custScaleX="172098" custRadScaleRad="103116" custRadScaleInc="203445">
        <dgm:presLayoutVars>
          <dgm:bulletEnabled val="1"/>
        </dgm:presLayoutVars>
      </dgm:prSet>
      <dgm:spPr/>
      <dgm:t>
        <a:bodyPr/>
        <a:lstStyle/>
        <a:p>
          <a:endParaRPr lang="en-GB"/>
        </a:p>
      </dgm:t>
    </dgm:pt>
    <dgm:pt modelId="{067FA5D8-44DF-486A-A339-1FF63BB70575}" type="pres">
      <dgm:prSet presAssocID="{24F0039B-FFA2-4A54-9D52-0917550B7890}" presName="Name56" presStyleLbl="parChTrans1D2" presStyleIdx="4" presStyleCnt="7"/>
      <dgm:spPr/>
      <dgm:t>
        <a:bodyPr/>
        <a:lstStyle/>
        <a:p>
          <a:endParaRPr lang="en-GB"/>
        </a:p>
      </dgm:t>
    </dgm:pt>
    <dgm:pt modelId="{5D33B619-B4C4-47FA-9CD1-5EF2E2D63B42}" type="pres">
      <dgm:prSet presAssocID="{4B6DD742-6AC5-45FE-A7E1-AFE7CBF7F4CE}" presName="text0" presStyleLbl="node1" presStyleIdx="5" presStyleCnt="8" custScaleX="172682" custRadScaleRad="144103" custRadScaleInc="173068">
        <dgm:presLayoutVars>
          <dgm:bulletEnabled val="1"/>
        </dgm:presLayoutVars>
      </dgm:prSet>
      <dgm:spPr/>
      <dgm:t>
        <a:bodyPr/>
        <a:lstStyle/>
        <a:p>
          <a:endParaRPr lang="en-GB"/>
        </a:p>
      </dgm:t>
    </dgm:pt>
    <dgm:pt modelId="{E5867953-66A4-47F9-9ED0-7C092D34469B}" type="pres">
      <dgm:prSet presAssocID="{0129DD22-A856-4CBF-B0EB-84153B6AC77D}" presName="Name56" presStyleLbl="parChTrans1D2" presStyleIdx="5" presStyleCnt="7"/>
      <dgm:spPr/>
      <dgm:t>
        <a:bodyPr/>
        <a:lstStyle/>
        <a:p>
          <a:endParaRPr lang="en-GB"/>
        </a:p>
      </dgm:t>
    </dgm:pt>
    <dgm:pt modelId="{0F862B14-5E47-417A-BB54-E23BCF3F74BF}" type="pres">
      <dgm:prSet presAssocID="{382351E3-14AE-4F59-A745-AC0EA1ADC0FB}" presName="text0" presStyleLbl="node1" presStyleIdx="6" presStyleCnt="8" custScaleX="146757" custRadScaleRad="141453" custRadScaleInc="91373">
        <dgm:presLayoutVars>
          <dgm:bulletEnabled val="1"/>
        </dgm:presLayoutVars>
      </dgm:prSet>
      <dgm:spPr/>
      <dgm:t>
        <a:bodyPr/>
        <a:lstStyle/>
        <a:p>
          <a:endParaRPr lang="en-GB"/>
        </a:p>
      </dgm:t>
    </dgm:pt>
    <dgm:pt modelId="{D01DA930-4809-4D2F-8AF1-069A11CEBF30}" type="pres">
      <dgm:prSet presAssocID="{6B0EFBA8-3B63-4DA3-B0AD-A01BA34869CB}" presName="Name56" presStyleLbl="parChTrans1D2" presStyleIdx="6" presStyleCnt="7"/>
      <dgm:spPr/>
      <dgm:t>
        <a:bodyPr/>
        <a:lstStyle/>
        <a:p>
          <a:endParaRPr lang="en-GB"/>
        </a:p>
      </dgm:t>
    </dgm:pt>
    <dgm:pt modelId="{DAB0A0E5-0020-478F-A65A-62599F856B25}" type="pres">
      <dgm:prSet presAssocID="{06ECA3AF-1E58-4DD1-B22F-56B58E7F1C7B}" presName="text0" presStyleLbl="node1" presStyleIdx="7" presStyleCnt="8" custScaleX="186176" custScaleY="79337" custRadScaleRad="123447" custRadScaleInc="536111">
        <dgm:presLayoutVars>
          <dgm:bulletEnabled val="1"/>
        </dgm:presLayoutVars>
      </dgm:prSet>
      <dgm:spPr/>
      <dgm:t>
        <a:bodyPr/>
        <a:lstStyle/>
        <a:p>
          <a:endParaRPr lang="en-GB"/>
        </a:p>
      </dgm:t>
    </dgm:pt>
  </dgm:ptLst>
  <dgm:cxnLst>
    <dgm:cxn modelId="{397D38DD-5D12-4AD2-B174-CB5AC194A7D0}" srcId="{7FE00867-8F2B-469D-9166-3B4D3C113002}" destId="{657AC081-DC44-4BEC-988C-25304D836BC9}" srcOrd="0" destOrd="0" parTransId="{FD3DB045-9304-4FFF-878A-8B6C8FA4BA37}" sibTransId="{4148426F-D71F-4E80-B3F2-9C03D0A4CD34}"/>
    <dgm:cxn modelId="{B098168C-BD02-4AC5-894B-7CE1D4027571}" srcId="{657AC081-DC44-4BEC-988C-25304D836BC9}" destId="{AD96EFD3-1BFE-461C-A17D-EE8522D344FF}" srcOrd="0" destOrd="0" parTransId="{E9F35A45-AC57-4246-9538-CCD1E4FA7DE5}" sibTransId="{F21AC749-6C77-4FC4-ADBA-ADD8A28ED4BB}"/>
    <dgm:cxn modelId="{23161EE4-EACD-44A6-8BDA-3118F45C26D1}" type="presOf" srcId="{E9F35A45-AC57-4246-9538-CCD1E4FA7DE5}" destId="{C1D99744-60D2-4134-B767-210366D8417D}" srcOrd="0" destOrd="0" presId="urn:microsoft.com/office/officeart/2008/layout/RadialCluster"/>
    <dgm:cxn modelId="{051E24B1-A24E-42F5-9703-CCC4CFF4E0DB}" srcId="{657AC081-DC44-4BEC-988C-25304D836BC9}" destId="{06ECA3AF-1E58-4DD1-B22F-56B58E7F1C7B}" srcOrd="6" destOrd="0" parTransId="{6B0EFBA8-3B63-4DA3-B0AD-A01BA34869CB}" sibTransId="{B04061C1-9B00-4EDB-8FD5-25C35A7A4462}"/>
    <dgm:cxn modelId="{ECDF6E8B-E112-40B6-8042-C6CE91579419}" srcId="{657AC081-DC44-4BEC-988C-25304D836BC9}" destId="{4B6DD742-6AC5-45FE-A7E1-AFE7CBF7F4CE}" srcOrd="4" destOrd="0" parTransId="{24F0039B-FFA2-4A54-9D52-0917550B7890}" sibTransId="{E8C0C4C7-87BD-419C-B0FF-3884CE4F4865}"/>
    <dgm:cxn modelId="{212D25E6-EE9E-456C-BABE-33298F5FFC4A}" type="presOf" srcId="{4B6DD742-6AC5-45FE-A7E1-AFE7CBF7F4CE}" destId="{5D33B619-B4C4-47FA-9CD1-5EF2E2D63B42}" srcOrd="0" destOrd="0" presId="urn:microsoft.com/office/officeart/2008/layout/RadialCluster"/>
    <dgm:cxn modelId="{E4B35716-D4DD-408F-98A6-C1133F0CCF93}" type="presOf" srcId="{382351E3-14AE-4F59-A745-AC0EA1ADC0FB}" destId="{0F862B14-5E47-417A-BB54-E23BCF3F74BF}" srcOrd="0" destOrd="0" presId="urn:microsoft.com/office/officeart/2008/layout/RadialCluster"/>
    <dgm:cxn modelId="{C4040FE1-59ED-4143-B688-6E2285CB852D}" srcId="{7FE00867-8F2B-469D-9166-3B4D3C113002}" destId="{1F67F3B0-1510-4E81-9466-1E6E9141187D}" srcOrd="1" destOrd="0" parTransId="{2272E572-1FC7-4071-8C77-EC106B19B5C4}" sibTransId="{91003923-0376-4709-B66C-E8035692A6C4}"/>
    <dgm:cxn modelId="{FCFFAB64-D48A-486D-AE94-E8A59DC28635}" type="presOf" srcId="{6B0EFBA8-3B63-4DA3-B0AD-A01BA34869CB}" destId="{D01DA930-4809-4D2F-8AF1-069A11CEBF30}" srcOrd="0" destOrd="0" presId="urn:microsoft.com/office/officeart/2008/layout/RadialCluster"/>
    <dgm:cxn modelId="{7EA62D64-01A8-4FF2-AE21-2CC3CEFE50B0}" type="presOf" srcId="{87C18074-432D-43B0-83B3-ADDA756D0E7D}" destId="{DEF260C6-B682-4CE1-8457-37AAE546DCD1}" srcOrd="0" destOrd="0" presId="urn:microsoft.com/office/officeart/2008/layout/RadialCluster"/>
    <dgm:cxn modelId="{29373ED8-0160-42E2-B782-B70B9E345A31}" type="presOf" srcId="{AD96EFD3-1BFE-461C-A17D-EE8522D344FF}" destId="{92D74FBA-8A1C-43AB-AB2C-A3C97C892CDB}" srcOrd="0" destOrd="0" presId="urn:microsoft.com/office/officeart/2008/layout/RadialCluster"/>
    <dgm:cxn modelId="{A07E17D4-D3A1-4E9F-9C90-79039B8D02AB}" type="presOf" srcId="{25EE5219-EEDB-4B82-A51D-7AEE47BC9CB1}" destId="{7D8EB70D-63D2-48AB-A430-B8BF01ABF83E}" srcOrd="0" destOrd="0" presId="urn:microsoft.com/office/officeart/2008/layout/RadialCluster"/>
    <dgm:cxn modelId="{E794CA32-E029-4082-8BFB-624AC06F9FC2}" srcId="{1F67F3B0-1510-4E81-9466-1E6E9141187D}" destId="{E3A32491-17DB-467C-BE87-9E6880F83814}" srcOrd="1" destOrd="0" parTransId="{BDCC5AAA-8464-4AB6-9FF0-3A6B583AE90F}" sibTransId="{5706DC02-3CCF-4037-B1F0-549951ED25E8}"/>
    <dgm:cxn modelId="{6C051770-DDBB-438D-BFFE-59FEFA17C8F6}" type="presOf" srcId="{0129DD22-A856-4CBF-B0EB-84153B6AC77D}" destId="{E5867953-66A4-47F9-9ED0-7C092D34469B}" srcOrd="0" destOrd="0" presId="urn:microsoft.com/office/officeart/2008/layout/RadialCluster"/>
    <dgm:cxn modelId="{F35A67D7-9F9D-4548-91EA-8C218E72FAA8}" srcId="{657AC081-DC44-4BEC-988C-25304D836BC9}" destId="{87C18074-432D-43B0-83B3-ADDA756D0E7D}" srcOrd="1" destOrd="0" parTransId="{F1824014-E4A8-4D73-BAC3-92BE8E179216}" sibTransId="{5A3E97F9-6050-4FDF-A02C-5DCE84AFDE16}"/>
    <dgm:cxn modelId="{37663A88-E618-4D47-9066-367913495C6B}" type="presOf" srcId="{3975309D-0920-463E-A071-202D168E4C68}" destId="{0F383EE0-38A7-4D8F-835C-CBC5D8B07B87}" srcOrd="0" destOrd="0" presId="urn:microsoft.com/office/officeart/2008/layout/RadialCluster"/>
    <dgm:cxn modelId="{4C49EC13-6374-4A7F-BF93-3ED92756B64E}" type="presOf" srcId="{657AC081-DC44-4BEC-988C-25304D836BC9}" destId="{0245AC6B-8CDE-4B77-AFED-450AD4EBA1B4}" srcOrd="0" destOrd="0" presId="urn:microsoft.com/office/officeart/2008/layout/RadialCluster"/>
    <dgm:cxn modelId="{789A9884-5827-4F2D-ADEB-56870210860E}" srcId="{657AC081-DC44-4BEC-988C-25304D836BC9}" destId="{25EE5219-EEDB-4B82-A51D-7AEE47BC9CB1}" srcOrd="2" destOrd="0" parTransId="{3975309D-0920-463E-A071-202D168E4C68}" sibTransId="{22C1CB5D-6455-4576-89A0-29390205672A}"/>
    <dgm:cxn modelId="{6D9E35C9-7AFA-42C5-8958-093C952F2627}" type="presOf" srcId="{431646D2-4E07-4660-A075-2EF0D415B3DC}" destId="{5250F7D8-8E2D-4853-8332-8B7288EE8880}" srcOrd="0" destOrd="0" presId="urn:microsoft.com/office/officeart/2008/layout/RadialCluster"/>
    <dgm:cxn modelId="{9C0BF3C4-5C7A-4CCA-A112-510A4D4F112D}" srcId="{657AC081-DC44-4BEC-988C-25304D836BC9}" destId="{382351E3-14AE-4F59-A745-AC0EA1ADC0FB}" srcOrd="5" destOrd="0" parTransId="{0129DD22-A856-4CBF-B0EB-84153B6AC77D}" sibTransId="{F39ED29D-B5A8-430B-B65F-4947526F8CB7}"/>
    <dgm:cxn modelId="{D6C79E8B-DC1D-42DE-9CA8-AE199CF0D11D}" type="presOf" srcId="{24F0039B-FFA2-4A54-9D52-0917550B7890}" destId="{067FA5D8-44DF-486A-A339-1FF63BB70575}" srcOrd="0" destOrd="0" presId="urn:microsoft.com/office/officeart/2008/layout/RadialCluster"/>
    <dgm:cxn modelId="{CD61FAAF-5100-4856-86F3-E542C0D75337}" type="presOf" srcId="{06ECA3AF-1E58-4DD1-B22F-56B58E7F1C7B}" destId="{DAB0A0E5-0020-478F-A65A-62599F856B25}" srcOrd="0" destOrd="0" presId="urn:microsoft.com/office/officeart/2008/layout/RadialCluster"/>
    <dgm:cxn modelId="{DDEFF297-18F5-4986-B25C-1602ADEB999A}" srcId="{1F67F3B0-1510-4E81-9466-1E6E9141187D}" destId="{72FC2F4A-1316-4473-B7A1-8982937012B4}" srcOrd="0" destOrd="0" parTransId="{83406F1A-F763-4012-9938-E9BEA2A40B78}" sibTransId="{AFF19260-C16A-4369-84A0-CABE365DB3C2}"/>
    <dgm:cxn modelId="{9DCE252F-00A1-4C97-81AB-584C2938A3F4}" type="presOf" srcId="{25F64EE1-9553-4566-BFF3-628D9DEE9513}" destId="{20AE518F-AF1B-4D15-9522-D37E20C3C3AF}" srcOrd="0" destOrd="0" presId="urn:microsoft.com/office/officeart/2008/layout/RadialCluster"/>
    <dgm:cxn modelId="{59FFAD7D-22F8-476C-B20D-DB1F8FA45969}" srcId="{657AC081-DC44-4BEC-988C-25304D836BC9}" destId="{431646D2-4E07-4660-A075-2EF0D415B3DC}" srcOrd="3" destOrd="0" parTransId="{25F64EE1-9553-4566-BFF3-628D9DEE9513}" sibTransId="{35DBB880-1341-4560-8B3A-5037488E13E9}"/>
    <dgm:cxn modelId="{C8741FDD-3633-4723-9166-F9C052F7910A}" type="presOf" srcId="{7FE00867-8F2B-469D-9166-3B4D3C113002}" destId="{15E39BDA-8FB2-404B-989B-4256C6BED870}" srcOrd="0" destOrd="0" presId="urn:microsoft.com/office/officeart/2008/layout/RadialCluster"/>
    <dgm:cxn modelId="{1DFDBCC2-32D1-4DC1-BDB0-615452622AC4}" type="presOf" srcId="{F1824014-E4A8-4D73-BAC3-92BE8E179216}" destId="{F8BA7129-E1CF-46D3-968F-01C240EE2D55}" srcOrd="0" destOrd="0" presId="urn:microsoft.com/office/officeart/2008/layout/RadialCluster"/>
    <dgm:cxn modelId="{61055C75-0D87-4022-8FCE-464ADE3D99F7}" type="presParOf" srcId="{15E39BDA-8FB2-404B-989B-4256C6BED870}" destId="{0B558032-EDFB-4472-82BD-097824E6D5EF}" srcOrd="0" destOrd="0" presId="urn:microsoft.com/office/officeart/2008/layout/RadialCluster"/>
    <dgm:cxn modelId="{EC2C0A26-4321-45C8-AF15-506D10B81F19}" type="presParOf" srcId="{0B558032-EDFB-4472-82BD-097824E6D5EF}" destId="{0245AC6B-8CDE-4B77-AFED-450AD4EBA1B4}" srcOrd="0" destOrd="0" presId="urn:microsoft.com/office/officeart/2008/layout/RadialCluster"/>
    <dgm:cxn modelId="{3128869C-D986-49BE-A467-B970C863FE6C}" type="presParOf" srcId="{0B558032-EDFB-4472-82BD-097824E6D5EF}" destId="{C1D99744-60D2-4134-B767-210366D8417D}" srcOrd="1" destOrd="0" presId="urn:microsoft.com/office/officeart/2008/layout/RadialCluster"/>
    <dgm:cxn modelId="{ED5987E9-5233-498D-B041-37D8C880BA44}" type="presParOf" srcId="{0B558032-EDFB-4472-82BD-097824E6D5EF}" destId="{92D74FBA-8A1C-43AB-AB2C-A3C97C892CDB}" srcOrd="2" destOrd="0" presId="urn:microsoft.com/office/officeart/2008/layout/RadialCluster"/>
    <dgm:cxn modelId="{9FF3AD5C-A118-4E6E-9C33-30AC1E409F54}" type="presParOf" srcId="{0B558032-EDFB-4472-82BD-097824E6D5EF}" destId="{F8BA7129-E1CF-46D3-968F-01C240EE2D55}" srcOrd="3" destOrd="0" presId="urn:microsoft.com/office/officeart/2008/layout/RadialCluster"/>
    <dgm:cxn modelId="{0D5FAE5A-F1BC-4149-90EB-004BA6BB66CB}" type="presParOf" srcId="{0B558032-EDFB-4472-82BD-097824E6D5EF}" destId="{DEF260C6-B682-4CE1-8457-37AAE546DCD1}" srcOrd="4" destOrd="0" presId="urn:microsoft.com/office/officeart/2008/layout/RadialCluster"/>
    <dgm:cxn modelId="{BD8D912D-1AE2-4533-B5B2-916BC6D09D3E}" type="presParOf" srcId="{0B558032-EDFB-4472-82BD-097824E6D5EF}" destId="{0F383EE0-38A7-4D8F-835C-CBC5D8B07B87}" srcOrd="5" destOrd="0" presId="urn:microsoft.com/office/officeart/2008/layout/RadialCluster"/>
    <dgm:cxn modelId="{3769EF73-59D3-4EB0-8838-1976AD25FCBE}" type="presParOf" srcId="{0B558032-EDFB-4472-82BD-097824E6D5EF}" destId="{7D8EB70D-63D2-48AB-A430-B8BF01ABF83E}" srcOrd="6" destOrd="0" presId="urn:microsoft.com/office/officeart/2008/layout/RadialCluster"/>
    <dgm:cxn modelId="{6DDD06FF-9950-4BA3-A981-D8E201FEE583}" type="presParOf" srcId="{0B558032-EDFB-4472-82BD-097824E6D5EF}" destId="{20AE518F-AF1B-4D15-9522-D37E20C3C3AF}" srcOrd="7" destOrd="0" presId="urn:microsoft.com/office/officeart/2008/layout/RadialCluster"/>
    <dgm:cxn modelId="{B32D20B0-5066-4782-913A-767AB00559BB}" type="presParOf" srcId="{0B558032-EDFB-4472-82BD-097824E6D5EF}" destId="{5250F7D8-8E2D-4853-8332-8B7288EE8880}" srcOrd="8" destOrd="0" presId="urn:microsoft.com/office/officeart/2008/layout/RadialCluster"/>
    <dgm:cxn modelId="{2A0577FD-1F24-4CE8-BEAB-2E3302C334D1}" type="presParOf" srcId="{0B558032-EDFB-4472-82BD-097824E6D5EF}" destId="{067FA5D8-44DF-486A-A339-1FF63BB70575}" srcOrd="9" destOrd="0" presId="urn:microsoft.com/office/officeart/2008/layout/RadialCluster"/>
    <dgm:cxn modelId="{7A5178F2-2228-4ABF-8E2E-241C513A0EA9}" type="presParOf" srcId="{0B558032-EDFB-4472-82BD-097824E6D5EF}" destId="{5D33B619-B4C4-47FA-9CD1-5EF2E2D63B42}" srcOrd="10" destOrd="0" presId="urn:microsoft.com/office/officeart/2008/layout/RadialCluster"/>
    <dgm:cxn modelId="{8139F9C5-F529-4840-8445-B7730CF25906}" type="presParOf" srcId="{0B558032-EDFB-4472-82BD-097824E6D5EF}" destId="{E5867953-66A4-47F9-9ED0-7C092D34469B}" srcOrd="11" destOrd="0" presId="urn:microsoft.com/office/officeart/2008/layout/RadialCluster"/>
    <dgm:cxn modelId="{B5E3D58A-C369-4B81-A579-D0F7425A6B9F}" type="presParOf" srcId="{0B558032-EDFB-4472-82BD-097824E6D5EF}" destId="{0F862B14-5E47-417A-BB54-E23BCF3F74BF}" srcOrd="12" destOrd="0" presId="urn:microsoft.com/office/officeart/2008/layout/RadialCluster"/>
    <dgm:cxn modelId="{21B9126C-294E-4C06-8DA6-2F72BF8F060A}" type="presParOf" srcId="{0B558032-EDFB-4472-82BD-097824E6D5EF}" destId="{D01DA930-4809-4D2F-8AF1-069A11CEBF30}" srcOrd="13" destOrd="0" presId="urn:microsoft.com/office/officeart/2008/layout/RadialCluster"/>
    <dgm:cxn modelId="{55C20E7A-657C-4E87-AF1D-72C95FF99AE1}" type="presParOf" srcId="{0B558032-EDFB-4472-82BD-097824E6D5EF}" destId="{DAB0A0E5-0020-478F-A65A-62599F856B25}" srcOrd="14" destOrd="0" presId="urn:microsoft.com/office/officeart/2008/layout/RadialCluster"/>
  </dgm:cxnLst>
  <dgm:bg>
    <a:noFill/>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5AC6B-8CDE-4B77-AFED-450AD4EBA1B4}">
      <dsp:nvSpPr>
        <dsp:cNvPr id="0" name=""/>
        <dsp:cNvSpPr/>
      </dsp:nvSpPr>
      <dsp:spPr>
        <a:xfrm>
          <a:off x="3127720" y="2052228"/>
          <a:ext cx="2092862" cy="2083633"/>
        </a:xfrm>
        <a:prstGeom prst="roundRect">
          <a:avLst/>
        </a:prstGeom>
        <a:gradFill rotWithShape="0">
          <a:gsLst>
            <a:gs pos="0">
              <a:schemeClr val="accent6">
                <a:shade val="50000"/>
                <a:hueOff val="0"/>
                <a:satOff val="0"/>
                <a:lumOff val="0"/>
                <a:alphaOff val="0"/>
                <a:shade val="51000"/>
                <a:satMod val="130000"/>
              </a:schemeClr>
            </a:gs>
            <a:gs pos="80000">
              <a:schemeClr val="accent6">
                <a:shade val="50000"/>
                <a:hueOff val="0"/>
                <a:satOff val="0"/>
                <a:lumOff val="0"/>
                <a:alphaOff val="0"/>
                <a:shade val="93000"/>
                <a:satMod val="130000"/>
              </a:schemeClr>
            </a:gs>
            <a:gs pos="100000">
              <a:schemeClr val="accent6">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b="1" kern="1200" dirty="0" err="1" smtClean="0">
              <a:latin typeface="Times New Roman" panose="02020603050405020304" pitchFamily="18" charset="0"/>
              <a:cs typeface="Times New Roman" panose="02020603050405020304" pitchFamily="18" charset="0"/>
            </a:rPr>
            <a:t>Persons</a:t>
          </a:r>
          <a:r>
            <a:rPr lang="fr-FR" sz="1800" b="1" kern="1200" dirty="0" smtClean="0">
              <a:latin typeface="Times New Roman" panose="02020603050405020304" pitchFamily="18" charset="0"/>
              <a:cs typeface="Times New Roman" panose="02020603050405020304" pitchFamily="18" charset="0"/>
            </a:rPr>
            <a:t> </a:t>
          </a:r>
          <a:r>
            <a:rPr lang="fr-FR" sz="1800" b="1" kern="1200" dirty="0" err="1" smtClean="0">
              <a:latin typeface="Times New Roman" panose="02020603050405020304" pitchFamily="18" charset="0"/>
              <a:cs typeface="Times New Roman" panose="02020603050405020304" pitchFamily="18" charset="0"/>
            </a:rPr>
            <a:t>with</a:t>
          </a:r>
          <a:r>
            <a:rPr lang="fr-FR" sz="1800" b="1" kern="1200" dirty="0" smtClean="0">
              <a:latin typeface="Times New Roman" panose="02020603050405020304" pitchFamily="18" charset="0"/>
              <a:cs typeface="Times New Roman" panose="02020603050405020304" pitchFamily="18" charset="0"/>
            </a:rPr>
            <a:t> </a:t>
          </a:r>
          <a:r>
            <a:rPr lang="fr-FR" sz="1800" b="1" kern="1200" dirty="0" err="1" smtClean="0">
              <a:latin typeface="Times New Roman" panose="02020603050405020304" pitchFamily="18" charset="0"/>
              <a:cs typeface="Times New Roman" panose="02020603050405020304" pitchFamily="18" charset="0"/>
            </a:rPr>
            <a:t>Disabilities</a:t>
          </a:r>
          <a:endParaRPr lang="en-GB" sz="1800" b="1" kern="1200" dirty="0">
            <a:latin typeface="Times New Roman" panose="02020603050405020304" pitchFamily="18" charset="0"/>
            <a:cs typeface="Times New Roman" panose="02020603050405020304" pitchFamily="18" charset="0"/>
          </a:endParaRPr>
        </a:p>
      </dsp:txBody>
      <dsp:txXfrm>
        <a:off x="3229435" y="2153943"/>
        <a:ext cx="1889432" cy="1880203"/>
      </dsp:txXfrm>
    </dsp:sp>
    <dsp:sp modelId="{C1D99744-60D2-4134-B767-210366D8417D}">
      <dsp:nvSpPr>
        <dsp:cNvPr id="0" name=""/>
        <dsp:cNvSpPr/>
      </dsp:nvSpPr>
      <dsp:spPr>
        <a:xfrm rot="12771840">
          <a:off x="1256289" y="1866082"/>
          <a:ext cx="2034207" cy="0"/>
        </a:xfrm>
        <a:custGeom>
          <a:avLst/>
          <a:gdLst/>
          <a:ahLst/>
          <a:cxnLst/>
          <a:rect l="0" t="0" r="0" b="0"/>
          <a:pathLst>
            <a:path>
              <a:moveTo>
                <a:pt x="0" y="0"/>
              </a:moveTo>
              <a:lnTo>
                <a:pt x="2034207"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D74FBA-8A1C-43AB-AB2C-A3C97C892CDB}">
      <dsp:nvSpPr>
        <dsp:cNvPr id="0" name=""/>
        <dsp:cNvSpPr/>
      </dsp:nvSpPr>
      <dsp:spPr>
        <a:xfrm>
          <a:off x="216023" y="324027"/>
          <a:ext cx="1203042" cy="1203042"/>
        </a:xfrm>
        <a:prstGeom prst="roundRect">
          <a:avLst/>
        </a:prstGeom>
        <a:gradFill rotWithShape="0">
          <a:gsLst>
            <a:gs pos="0">
              <a:schemeClr val="accent6">
                <a:shade val="50000"/>
                <a:hueOff val="0"/>
                <a:satOff val="-9356"/>
                <a:lumOff val="12413"/>
                <a:alphaOff val="0"/>
                <a:shade val="51000"/>
                <a:satMod val="130000"/>
              </a:schemeClr>
            </a:gs>
            <a:gs pos="80000">
              <a:schemeClr val="accent6">
                <a:shade val="50000"/>
                <a:hueOff val="0"/>
                <a:satOff val="-9356"/>
                <a:lumOff val="12413"/>
                <a:alphaOff val="0"/>
                <a:shade val="93000"/>
                <a:satMod val="130000"/>
              </a:schemeClr>
            </a:gs>
            <a:gs pos="100000">
              <a:schemeClr val="accent6">
                <a:shade val="50000"/>
                <a:hueOff val="0"/>
                <a:satOff val="-9356"/>
                <a:lumOff val="1241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b="1" kern="1200" dirty="0" smtClean="0">
              <a:latin typeface="Times New Roman" panose="02020603050405020304" pitchFamily="18" charset="0"/>
              <a:cs typeface="Times New Roman" panose="02020603050405020304" pitchFamily="18" charset="0"/>
            </a:rPr>
            <a:t>Housing</a:t>
          </a:r>
          <a:endParaRPr lang="en-GB" sz="1800" b="1" kern="1200" dirty="0">
            <a:latin typeface="Times New Roman" panose="02020603050405020304" pitchFamily="18" charset="0"/>
            <a:cs typeface="Times New Roman" panose="02020603050405020304" pitchFamily="18" charset="0"/>
          </a:endParaRPr>
        </a:p>
      </dsp:txBody>
      <dsp:txXfrm>
        <a:off x="274751" y="382755"/>
        <a:ext cx="1085586" cy="1085586"/>
      </dsp:txXfrm>
    </dsp:sp>
    <dsp:sp modelId="{F8BA7129-E1CF-46D3-968F-01C240EE2D55}">
      <dsp:nvSpPr>
        <dsp:cNvPr id="0" name=""/>
        <dsp:cNvSpPr/>
      </dsp:nvSpPr>
      <dsp:spPr>
        <a:xfrm rot="3129056">
          <a:off x="4825617" y="4458894"/>
          <a:ext cx="818186" cy="0"/>
        </a:xfrm>
        <a:custGeom>
          <a:avLst/>
          <a:gdLst/>
          <a:ahLst/>
          <a:cxnLst/>
          <a:rect l="0" t="0" r="0" b="0"/>
          <a:pathLst>
            <a:path>
              <a:moveTo>
                <a:pt x="0" y="0"/>
              </a:moveTo>
              <a:lnTo>
                <a:pt x="818186"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F260C6-B682-4CE1-8457-37AAE546DCD1}">
      <dsp:nvSpPr>
        <dsp:cNvPr id="0" name=""/>
        <dsp:cNvSpPr/>
      </dsp:nvSpPr>
      <dsp:spPr>
        <a:xfrm>
          <a:off x="4863084" y="4781926"/>
          <a:ext cx="2180105" cy="1203042"/>
        </a:xfrm>
        <a:prstGeom prst="roundRect">
          <a:avLst/>
        </a:prstGeom>
        <a:gradFill rotWithShape="0">
          <a:gsLst>
            <a:gs pos="0">
              <a:schemeClr val="accent6">
                <a:shade val="50000"/>
                <a:hueOff val="0"/>
                <a:satOff val="-18712"/>
                <a:lumOff val="24826"/>
                <a:alphaOff val="0"/>
                <a:shade val="51000"/>
                <a:satMod val="130000"/>
              </a:schemeClr>
            </a:gs>
            <a:gs pos="80000">
              <a:schemeClr val="accent6">
                <a:shade val="50000"/>
                <a:hueOff val="0"/>
                <a:satOff val="-18712"/>
                <a:lumOff val="24826"/>
                <a:alphaOff val="0"/>
                <a:shade val="93000"/>
                <a:satMod val="130000"/>
              </a:schemeClr>
            </a:gs>
            <a:gs pos="100000">
              <a:schemeClr val="accent6">
                <a:shade val="50000"/>
                <a:hueOff val="0"/>
                <a:satOff val="-18712"/>
                <a:lumOff val="248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b="1" kern="1200" dirty="0" smtClean="0">
              <a:latin typeface="Times New Roman" panose="02020603050405020304" pitchFamily="18" charset="0"/>
              <a:cs typeface="Times New Roman" panose="02020603050405020304" pitchFamily="18" charset="0"/>
            </a:rPr>
            <a:t>Non-Discrimination</a:t>
          </a:r>
          <a:endParaRPr lang="en-GB" sz="1800" b="1" kern="1200" dirty="0">
            <a:latin typeface="Times New Roman" panose="02020603050405020304" pitchFamily="18" charset="0"/>
            <a:cs typeface="Times New Roman" panose="02020603050405020304" pitchFamily="18" charset="0"/>
          </a:endParaRPr>
        </a:p>
      </dsp:txBody>
      <dsp:txXfrm>
        <a:off x="4921812" y="4840654"/>
        <a:ext cx="2062649" cy="1085586"/>
      </dsp:txXfrm>
    </dsp:sp>
    <dsp:sp modelId="{0F383EE0-38A7-4D8F-835C-CBC5D8B07B87}">
      <dsp:nvSpPr>
        <dsp:cNvPr id="0" name=""/>
        <dsp:cNvSpPr/>
      </dsp:nvSpPr>
      <dsp:spPr>
        <a:xfrm rot="1304190">
          <a:off x="5139282" y="3934695"/>
          <a:ext cx="2286834" cy="0"/>
        </a:xfrm>
        <a:custGeom>
          <a:avLst/>
          <a:gdLst/>
          <a:ahLst/>
          <a:cxnLst/>
          <a:rect l="0" t="0" r="0" b="0"/>
          <a:pathLst>
            <a:path>
              <a:moveTo>
                <a:pt x="0" y="0"/>
              </a:moveTo>
              <a:lnTo>
                <a:pt x="2286834"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8EB70D-63D2-48AB-A430-B8BF01ABF83E}">
      <dsp:nvSpPr>
        <dsp:cNvPr id="0" name=""/>
        <dsp:cNvSpPr/>
      </dsp:nvSpPr>
      <dsp:spPr>
        <a:xfrm>
          <a:off x="7344816" y="3996444"/>
          <a:ext cx="1203042" cy="1203042"/>
        </a:xfrm>
        <a:prstGeom prst="roundRect">
          <a:avLst/>
        </a:prstGeom>
        <a:gradFill rotWithShape="0">
          <a:gsLst>
            <a:gs pos="0">
              <a:schemeClr val="accent6">
                <a:shade val="50000"/>
                <a:hueOff val="0"/>
                <a:satOff val="-28069"/>
                <a:lumOff val="37239"/>
                <a:alphaOff val="0"/>
                <a:shade val="51000"/>
                <a:satMod val="130000"/>
              </a:schemeClr>
            </a:gs>
            <a:gs pos="80000">
              <a:schemeClr val="accent6">
                <a:shade val="50000"/>
                <a:hueOff val="0"/>
                <a:satOff val="-28069"/>
                <a:lumOff val="37239"/>
                <a:alphaOff val="0"/>
                <a:shade val="93000"/>
                <a:satMod val="130000"/>
              </a:schemeClr>
            </a:gs>
            <a:gs pos="100000">
              <a:schemeClr val="accent6">
                <a:shade val="50000"/>
                <a:hueOff val="0"/>
                <a:satOff val="-28069"/>
                <a:lumOff val="372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b="1" kern="1200" dirty="0" err="1" smtClean="0">
              <a:latin typeface="Times New Roman" panose="02020603050405020304" pitchFamily="18" charset="0"/>
              <a:cs typeface="Times New Roman" panose="02020603050405020304" pitchFamily="18" charset="0"/>
            </a:rPr>
            <a:t>Health</a:t>
          </a:r>
          <a:endParaRPr lang="en-GB" sz="1800" b="1" kern="1200" dirty="0">
            <a:latin typeface="Times New Roman" panose="02020603050405020304" pitchFamily="18" charset="0"/>
            <a:cs typeface="Times New Roman" panose="02020603050405020304" pitchFamily="18" charset="0"/>
          </a:endParaRPr>
        </a:p>
      </dsp:txBody>
      <dsp:txXfrm>
        <a:off x="7403544" y="4055172"/>
        <a:ext cx="1085586" cy="1085586"/>
      </dsp:txXfrm>
    </dsp:sp>
    <dsp:sp modelId="{20AE518F-AF1B-4D15-9522-D37E20C3C3AF}">
      <dsp:nvSpPr>
        <dsp:cNvPr id="0" name=""/>
        <dsp:cNvSpPr/>
      </dsp:nvSpPr>
      <dsp:spPr>
        <a:xfrm rot="6606058">
          <a:off x="3336852" y="4454578"/>
          <a:ext cx="678777" cy="0"/>
        </a:xfrm>
        <a:custGeom>
          <a:avLst/>
          <a:gdLst/>
          <a:ahLst/>
          <a:cxnLst/>
          <a:rect l="0" t="0" r="0" b="0"/>
          <a:pathLst>
            <a:path>
              <a:moveTo>
                <a:pt x="0" y="0"/>
              </a:moveTo>
              <a:lnTo>
                <a:pt x="678777"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50F7D8-8E2D-4853-8332-8B7288EE8880}">
      <dsp:nvSpPr>
        <dsp:cNvPr id="0" name=""/>
        <dsp:cNvSpPr/>
      </dsp:nvSpPr>
      <dsp:spPr>
        <a:xfrm>
          <a:off x="2304259" y="4773294"/>
          <a:ext cx="2070411" cy="1203042"/>
        </a:xfrm>
        <a:prstGeom prst="roundRect">
          <a:avLst/>
        </a:prstGeom>
        <a:gradFill rotWithShape="0">
          <a:gsLst>
            <a:gs pos="0">
              <a:schemeClr val="accent6">
                <a:shade val="50000"/>
                <a:hueOff val="0"/>
                <a:satOff val="-37425"/>
                <a:lumOff val="49652"/>
                <a:alphaOff val="0"/>
                <a:shade val="51000"/>
                <a:satMod val="130000"/>
              </a:schemeClr>
            </a:gs>
            <a:gs pos="80000">
              <a:schemeClr val="accent6">
                <a:shade val="50000"/>
                <a:hueOff val="0"/>
                <a:satOff val="-37425"/>
                <a:lumOff val="49652"/>
                <a:alphaOff val="0"/>
                <a:shade val="93000"/>
                <a:satMod val="130000"/>
              </a:schemeClr>
            </a:gs>
            <a:gs pos="100000">
              <a:schemeClr val="accent6">
                <a:shade val="50000"/>
                <a:hueOff val="0"/>
                <a:satOff val="-37425"/>
                <a:lumOff val="496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b="1" kern="1200" dirty="0" smtClean="0">
              <a:latin typeface="Times New Roman" panose="02020603050405020304" pitchFamily="18" charset="0"/>
              <a:cs typeface="Times New Roman" panose="02020603050405020304" pitchFamily="18" charset="0"/>
            </a:rPr>
            <a:t>Social protection</a:t>
          </a:r>
          <a:endParaRPr lang="en-GB" sz="1800" b="1" kern="1200" dirty="0">
            <a:latin typeface="Times New Roman" panose="02020603050405020304" pitchFamily="18" charset="0"/>
            <a:cs typeface="Times New Roman" panose="02020603050405020304" pitchFamily="18" charset="0"/>
          </a:endParaRPr>
        </a:p>
      </dsp:txBody>
      <dsp:txXfrm>
        <a:off x="2362987" y="4832022"/>
        <a:ext cx="1952955" cy="1085586"/>
      </dsp:txXfrm>
    </dsp:sp>
    <dsp:sp modelId="{067FA5D8-44DF-486A-A339-1FF63BB70575}">
      <dsp:nvSpPr>
        <dsp:cNvPr id="0" name=""/>
        <dsp:cNvSpPr/>
      </dsp:nvSpPr>
      <dsp:spPr>
        <a:xfrm rot="9487110">
          <a:off x="2148867" y="3703535"/>
          <a:ext cx="1015430" cy="0"/>
        </a:xfrm>
        <a:custGeom>
          <a:avLst/>
          <a:gdLst/>
          <a:ahLst/>
          <a:cxnLst/>
          <a:rect l="0" t="0" r="0" b="0"/>
          <a:pathLst>
            <a:path>
              <a:moveTo>
                <a:pt x="0" y="0"/>
              </a:moveTo>
              <a:lnTo>
                <a:pt x="1015430"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33B619-B4C4-47FA-9CD1-5EF2E2D63B42}">
      <dsp:nvSpPr>
        <dsp:cNvPr id="0" name=""/>
        <dsp:cNvSpPr/>
      </dsp:nvSpPr>
      <dsp:spPr>
        <a:xfrm>
          <a:off x="108007" y="3708406"/>
          <a:ext cx="2077437" cy="1203042"/>
        </a:xfrm>
        <a:prstGeom prst="roundRect">
          <a:avLst/>
        </a:prstGeom>
        <a:gradFill rotWithShape="0">
          <a:gsLst>
            <a:gs pos="0">
              <a:schemeClr val="accent6">
                <a:shade val="50000"/>
                <a:hueOff val="0"/>
                <a:satOff val="-28069"/>
                <a:lumOff val="37239"/>
                <a:alphaOff val="0"/>
                <a:shade val="51000"/>
                <a:satMod val="130000"/>
              </a:schemeClr>
            </a:gs>
            <a:gs pos="80000">
              <a:schemeClr val="accent6">
                <a:shade val="50000"/>
                <a:hueOff val="0"/>
                <a:satOff val="-28069"/>
                <a:lumOff val="37239"/>
                <a:alphaOff val="0"/>
                <a:shade val="93000"/>
                <a:satMod val="130000"/>
              </a:schemeClr>
            </a:gs>
            <a:gs pos="100000">
              <a:schemeClr val="accent6">
                <a:shade val="50000"/>
                <a:hueOff val="0"/>
                <a:satOff val="-28069"/>
                <a:lumOff val="372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b="1" kern="1200" dirty="0" err="1" smtClean="0">
              <a:latin typeface="Times New Roman" panose="02020603050405020304" pitchFamily="18" charset="0"/>
              <a:cs typeface="Times New Roman" panose="02020603050405020304" pitchFamily="18" charset="0"/>
            </a:rPr>
            <a:t>Employment</a:t>
          </a:r>
          <a:endParaRPr lang="en-GB" sz="1800" b="1" kern="1200" dirty="0">
            <a:latin typeface="Times New Roman" panose="02020603050405020304" pitchFamily="18" charset="0"/>
            <a:cs typeface="Times New Roman" panose="02020603050405020304" pitchFamily="18" charset="0"/>
          </a:endParaRPr>
        </a:p>
      </dsp:txBody>
      <dsp:txXfrm>
        <a:off x="166735" y="3767134"/>
        <a:ext cx="1959981" cy="1085586"/>
      </dsp:txXfrm>
    </dsp:sp>
    <dsp:sp modelId="{E5867953-66A4-47F9-9ED0-7C092D34469B}">
      <dsp:nvSpPr>
        <dsp:cNvPr id="0" name=""/>
        <dsp:cNvSpPr/>
      </dsp:nvSpPr>
      <dsp:spPr>
        <a:xfrm rot="11476518">
          <a:off x="1933939" y="2767573"/>
          <a:ext cx="1205413" cy="0"/>
        </a:xfrm>
        <a:custGeom>
          <a:avLst/>
          <a:gdLst/>
          <a:ahLst/>
          <a:cxnLst/>
          <a:rect l="0" t="0" r="0" b="0"/>
          <a:pathLst>
            <a:path>
              <a:moveTo>
                <a:pt x="0" y="0"/>
              </a:moveTo>
              <a:lnTo>
                <a:pt x="1205413"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862B14-5E47-417A-BB54-E23BCF3F74BF}">
      <dsp:nvSpPr>
        <dsp:cNvPr id="0" name=""/>
        <dsp:cNvSpPr/>
      </dsp:nvSpPr>
      <dsp:spPr>
        <a:xfrm>
          <a:off x="180023" y="1872209"/>
          <a:ext cx="1765548" cy="1203042"/>
        </a:xfrm>
        <a:prstGeom prst="roundRect">
          <a:avLst/>
        </a:prstGeom>
        <a:gradFill rotWithShape="0">
          <a:gsLst>
            <a:gs pos="0">
              <a:schemeClr val="accent6">
                <a:shade val="50000"/>
                <a:hueOff val="0"/>
                <a:satOff val="-18712"/>
                <a:lumOff val="24826"/>
                <a:alphaOff val="0"/>
                <a:shade val="51000"/>
                <a:satMod val="130000"/>
              </a:schemeClr>
            </a:gs>
            <a:gs pos="80000">
              <a:schemeClr val="accent6">
                <a:shade val="50000"/>
                <a:hueOff val="0"/>
                <a:satOff val="-18712"/>
                <a:lumOff val="24826"/>
                <a:alphaOff val="0"/>
                <a:shade val="93000"/>
                <a:satMod val="130000"/>
              </a:schemeClr>
            </a:gs>
            <a:gs pos="100000">
              <a:schemeClr val="accent6">
                <a:shade val="50000"/>
                <a:hueOff val="0"/>
                <a:satOff val="-18712"/>
                <a:lumOff val="248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b="1" kern="1200" smtClean="0">
              <a:latin typeface="Times New Roman" panose="02020603050405020304" pitchFamily="18" charset="0"/>
              <a:cs typeface="Times New Roman" panose="02020603050405020304" pitchFamily="18" charset="0"/>
            </a:rPr>
            <a:t>Education</a:t>
          </a:r>
          <a:endParaRPr lang="en-GB" sz="1800" b="1" kern="1200" dirty="0">
            <a:latin typeface="Times New Roman" panose="02020603050405020304" pitchFamily="18" charset="0"/>
            <a:cs typeface="Times New Roman" panose="02020603050405020304" pitchFamily="18" charset="0"/>
          </a:endParaRPr>
        </a:p>
      </dsp:txBody>
      <dsp:txXfrm>
        <a:off x="238751" y="1930937"/>
        <a:ext cx="1648092" cy="1085586"/>
      </dsp:txXfrm>
    </dsp:sp>
    <dsp:sp modelId="{D01DA930-4809-4D2F-8AF1-069A11CEBF30}">
      <dsp:nvSpPr>
        <dsp:cNvPr id="0" name=""/>
        <dsp:cNvSpPr/>
      </dsp:nvSpPr>
      <dsp:spPr>
        <a:xfrm rot="21425543">
          <a:off x="5219840" y="3011637"/>
          <a:ext cx="1153607" cy="0"/>
        </a:xfrm>
        <a:custGeom>
          <a:avLst/>
          <a:gdLst/>
          <a:ahLst/>
          <a:cxnLst/>
          <a:rect l="0" t="0" r="0" b="0"/>
          <a:pathLst>
            <a:path>
              <a:moveTo>
                <a:pt x="0" y="0"/>
              </a:moveTo>
              <a:lnTo>
                <a:pt x="1153607"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B0A0E5-0020-478F-A65A-62599F856B25}">
      <dsp:nvSpPr>
        <dsp:cNvPr id="0" name=""/>
        <dsp:cNvSpPr/>
      </dsp:nvSpPr>
      <dsp:spPr>
        <a:xfrm>
          <a:off x="6372705" y="2448269"/>
          <a:ext cx="2239776" cy="954457"/>
        </a:xfrm>
        <a:prstGeom prst="roundRect">
          <a:avLst/>
        </a:prstGeom>
        <a:gradFill rotWithShape="0">
          <a:gsLst>
            <a:gs pos="0">
              <a:schemeClr val="accent6">
                <a:shade val="50000"/>
                <a:hueOff val="0"/>
                <a:satOff val="-9356"/>
                <a:lumOff val="12413"/>
                <a:alphaOff val="0"/>
                <a:shade val="51000"/>
                <a:satMod val="130000"/>
              </a:schemeClr>
            </a:gs>
            <a:gs pos="80000">
              <a:schemeClr val="accent6">
                <a:shade val="50000"/>
                <a:hueOff val="0"/>
                <a:satOff val="-9356"/>
                <a:lumOff val="12413"/>
                <a:alphaOff val="0"/>
                <a:shade val="93000"/>
                <a:satMod val="130000"/>
              </a:schemeClr>
            </a:gs>
            <a:gs pos="100000">
              <a:schemeClr val="accent6">
                <a:shade val="50000"/>
                <a:hueOff val="0"/>
                <a:satOff val="-9356"/>
                <a:lumOff val="1241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b="1" kern="1200" dirty="0" err="1" smtClean="0">
              <a:latin typeface="Times New Roman" panose="02020603050405020304" pitchFamily="18" charset="0"/>
              <a:cs typeface="Times New Roman" panose="02020603050405020304" pitchFamily="18" charset="0"/>
            </a:rPr>
            <a:t>Integration</a:t>
          </a:r>
          <a:r>
            <a:rPr lang="fr-FR" sz="1800" b="1" kern="1200" dirty="0" smtClean="0">
              <a:latin typeface="Times New Roman" panose="02020603050405020304" pitchFamily="18" charset="0"/>
              <a:cs typeface="Times New Roman" panose="02020603050405020304" pitchFamily="18" charset="0"/>
            </a:rPr>
            <a:t> and participation</a:t>
          </a:r>
          <a:endParaRPr lang="en-GB" sz="1800" b="1" kern="1200" dirty="0">
            <a:latin typeface="Times New Roman" panose="02020603050405020304" pitchFamily="18" charset="0"/>
            <a:cs typeface="Times New Roman" panose="02020603050405020304" pitchFamily="18" charset="0"/>
          </a:endParaRPr>
        </a:p>
      </dsp:txBody>
      <dsp:txXfrm>
        <a:off x="6419298" y="2494862"/>
        <a:ext cx="2146590" cy="86127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2948887" cy="4972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21" tIns="45610" rIns="91221" bIns="4561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23" name="Rectangle 3"/>
          <p:cNvSpPr>
            <a:spLocks noGrp="1" noChangeArrowheads="1"/>
          </p:cNvSpPr>
          <p:nvPr>
            <p:ph type="dt" sz="quarter" idx="1"/>
          </p:nvPr>
        </p:nvSpPr>
        <p:spPr bwMode="auto">
          <a:xfrm>
            <a:off x="3855140" y="0"/>
            <a:ext cx="2948887" cy="4972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21" tIns="45610" rIns="91221" bIns="4561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0724" name="Rectangle 4"/>
          <p:cNvSpPr>
            <a:spLocks noGrp="1" noChangeArrowheads="1"/>
          </p:cNvSpPr>
          <p:nvPr>
            <p:ph type="ftr" sz="quarter" idx="2"/>
          </p:nvPr>
        </p:nvSpPr>
        <p:spPr bwMode="auto">
          <a:xfrm>
            <a:off x="1" y="9445302"/>
            <a:ext cx="2948887" cy="4972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21" tIns="45610" rIns="91221" bIns="4561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25" name="Rectangle 5"/>
          <p:cNvSpPr>
            <a:spLocks noGrp="1" noChangeArrowheads="1"/>
          </p:cNvSpPr>
          <p:nvPr>
            <p:ph type="sldNum" sz="quarter" idx="3"/>
          </p:nvPr>
        </p:nvSpPr>
        <p:spPr bwMode="auto">
          <a:xfrm>
            <a:off x="3855140" y="9445302"/>
            <a:ext cx="2948887" cy="4972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21" tIns="45610" rIns="91221" bIns="45610" numCol="1" anchor="b" anchorCtr="0" compatLnSpc="1">
            <a:prstTxWarp prst="textNoShape">
              <a:avLst/>
            </a:prstTxWarp>
          </a:bodyPr>
          <a:lstStyle>
            <a:lvl1pPr algn="r">
              <a:defRPr sz="1200">
                <a:latin typeface="Arial" charset="0"/>
                <a:cs typeface="Arial" charset="0"/>
              </a:defRPr>
            </a:lvl1pPr>
          </a:lstStyle>
          <a:p>
            <a:pPr>
              <a:defRPr/>
            </a:pPr>
            <a:fld id="{7F615F35-8FF0-4DE2-A934-743D48382804}" type="slidenum">
              <a:rPr lang="en-US"/>
              <a:pPr>
                <a:defRPr/>
              </a:pPr>
              <a:t>‹#›</a:t>
            </a:fld>
            <a:endParaRPr lang="en-US"/>
          </a:p>
        </p:txBody>
      </p:sp>
    </p:spTree>
    <p:extLst>
      <p:ext uri="{BB962C8B-B14F-4D97-AF65-F5344CB8AC3E}">
        <p14:creationId xmlns:p14="http://schemas.microsoft.com/office/powerpoint/2010/main" xmlns="" val="3396925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8887" cy="497205"/>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fi-FI"/>
          </a:p>
        </p:txBody>
      </p:sp>
      <p:sp>
        <p:nvSpPr>
          <p:cNvPr id="3" name="Date Placeholder 2"/>
          <p:cNvSpPr>
            <a:spLocks noGrp="1"/>
          </p:cNvSpPr>
          <p:nvPr>
            <p:ph type="dt" idx="1"/>
          </p:nvPr>
        </p:nvSpPr>
        <p:spPr>
          <a:xfrm>
            <a:off x="3855140" y="0"/>
            <a:ext cx="2948887" cy="497205"/>
          </a:xfrm>
          <a:prstGeom prst="rect">
            <a:avLst/>
          </a:prstGeom>
        </p:spPr>
        <p:txBody>
          <a:bodyPr vert="horz" lIns="91440" tIns="45720" rIns="91440" bIns="45720" rtlCol="0"/>
          <a:lstStyle>
            <a:lvl1pPr algn="r">
              <a:defRPr sz="1200">
                <a:latin typeface="Arial" charset="0"/>
                <a:cs typeface="Arial" charset="0"/>
              </a:defRPr>
            </a:lvl1pPr>
          </a:lstStyle>
          <a:p>
            <a:pPr>
              <a:defRPr/>
            </a:pPr>
            <a:fld id="{222ADBF6-D64C-4338-9B31-716B8A5BED37}" type="datetimeFigureOut">
              <a:rPr lang="fi-FI"/>
              <a:pPr>
                <a:defRPr/>
              </a:pPr>
              <a:t>18.9.2017</a:t>
            </a:fld>
            <a:endParaRPr lang="fi-FI"/>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80879" y="4723448"/>
            <a:ext cx="5443856" cy="447484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smtClean="0"/>
          </a:p>
        </p:txBody>
      </p:sp>
      <p:sp>
        <p:nvSpPr>
          <p:cNvPr id="6" name="Footer Placeholder 5"/>
          <p:cNvSpPr>
            <a:spLocks noGrp="1"/>
          </p:cNvSpPr>
          <p:nvPr>
            <p:ph type="ftr" sz="quarter" idx="4"/>
          </p:nvPr>
        </p:nvSpPr>
        <p:spPr>
          <a:xfrm>
            <a:off x="1" y="9445302"/>
            <a:ext cx="2948887" cy="497205"/>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fi-FI"/>
          </a:p>
        </p:txBody>
      </p:sp>
      <p:sp>
        <p:nvSpPr>
          <p:cNvPr id="7" name="Slide Number Placeholder 6"/>
          <p:cNvSpPr>
            <a:spLocks noGrp="1"/>
          </p:cNvSpPr>
          <p:nvPr>
            <p:ph type="sldNum" sz="quarter" idx="5"/>
          </p:nvPr>
        </p:nvSpPr>
        <p:spPr>
          <a:xfrm>
            <a:off x="3855140" y="9445302"/>
            <a:ext cx="2948887" cy="497205"/>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6C21B473-ABBA-491B-9277-602F996B94A5}" type="slidenum">
              <a:rPr lang="fi-FI"/>
              <a:pPr>
                <a:defRPr/>
              </a:pPr>
              <a:t>‹#›</a:t>
            </a:fld>
            <a:endParaRPr lang="fi-FI"/>
          </a:p>
        </p:txBody>
      </p:sp>
    </p:spTree>
    <p:extLst>
      <p:ext uri="{BB962C8B-B14F-4D97-AF65-F5344CB8AC3E}">
        <p14:creationId xmlns:p14="http://schemas.microsoft.com/office/powerpoint/2010/main" xmlns="" val="2279476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i-FI"/>
          </a:p>
        </p:txBody>
      </p:sp>
    </p:spTree>
    <p:extLst>
      <p:ext uri="{BB962C8B-B14F-4D97-AF65-F5344CB8AC3E}">
        <p14:creationId xmlns:p14="http://schemas.microsoft.com/office/powerpoint/2010/main" xmlns="" val="3011256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CF85E272-01DE-4B3B-8D97-198725A190DA}" type="slidenum">
              <a:rPr lang="en-US"/>
              <a:pPr>
                <a:defRPr/>
              </a:pPr>
              <a:t>‹#›</a:t>
            </a:fld>
            <a:endParaRPr lang="en-US"/>
          </a:p>
        </p:txBody>
      </p:sp>
    </p:spTree>
    <p:extLst>
      <p:ext uri="{BB962C8B-B14F-4D97-AF65-F5344CB8AC3E}">
        <p14:creationId xmlns:p14="http://schemas.microsoft.com/office/powerpoint/2010/main" xmlns="" val="99428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1613" y="1231900"/>
            <a:ext cx="1908175" cy="477678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27088" y="1231900"/>
            <a:ext cx="5572125" cy="4776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D76EBD16-32C5-42FF-8115-129EC1DFD5DF}" type="slidenum">
              <a:rPr lang="en-US"/>
              <a:pPr>
                <a:defRPr/>
              </a:pPr>
              <a:t>‹#›</a:t>
            </a:fld>
            <a:endParaRPr lang="en-US"/>
          </a:p>
        </p:txBody>
      </p:sp>
    </p:spTree>
    <p:extLst>
      <p:ext uri="{BB962C8B-B14F-4D97-AF65-F5344CB8AC3E}">
        <p14:creationId xmlns:p14="http://schemas.microsoft.com/office/powerpoint/2010/main" xmlns="" val="398002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fi-FI"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r>
              <a:rPr lang="en-US"/>
              <a:t>Martina Törnkvist</a:t>
            </a:r>
          </a:p>
          <a:p>
            <a:pPr>
              <a:defRPr/>
            </a:pPr>
            <a:r>
              <a:rPr lang="en-US"/>
              <a:t>7 March 2013, Helsinki</a:t>
            </a:r>
          </a:p>
        </p:txBody>
      </p:sp>
    </p:spTree>
    <p:extLst>
      <p:ext uri="{BB962C8B-B14F-4D97-AF65-F5344CB8AC3E}">
        <p14:creationId xmlns:p14="http://schemas.microsoft.com/office/powerpoint/2010/main" xmlns="" val="364398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4AEC0147-57DE-4398-AD80-6194B7A550BE}" type="slidenum">
              <a:rPr lang="en-US"/>
              <a:pPr>
                <a:defRPr/>
              </a:pPr>
              <a:t>‹#›</a:t>
            </a:fld>
            <a:endParaRPr lang="en-US"/>
          </a:p>
        </p:txBody>
      </p:sp>
    </p:spTree>
    <p:extLst>
      <p:ext uri="{BB962C8B-B14F-4D97-AF65-F5344CB8AC3E}">
        <p14:creationId xmlns:p14="http://schemas.microsoft.com/office/powerpoint/2010/main" xmlns="" val="4194035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2060575"/>
            <a:ext cx="3703637" cy="394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83125" y="2060575"/>
            <a:ext cx="3705225" cy="394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95EF4732-B3E6-4CF6-9CD9-2EC75FA0E46D}" type="slidenum">
              <a:rPr lang="en-US"/>
              <a:pPr>
                <a:defRPr/>
              </a:pPr>
              <a:t>‹#›</a:t>
            </a:fld>
            <a:endParaRPr lang="en-US"/>
          </a:p>
        </p:txBody>
      </p:sp>
    </p:spTree>
    <p:extLst>
      <p:ext uri="{BB962C8B-B14F-4D97-AF65-F5344CB8AC3E}">
        <p14:creationId xmlns:p14="http://schemas.microsoft.com/office/powerpoint/2010/main" xmlns="" val="713556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11"/>
          <p:cNvSpPr>
            <a:spLocks noGrp="1" noChangeArrowheads="1"/>
          </p:cNvSpPr>
          <p:nvPr>
            <p:ph type="dt" sz="half" idx="10"/>
          </p:nvPr>
        </p:nvSpPr>
        <p:spPr/>
        <p:txBody>
          <a:bodyPr/>
          <a:lstStyle>
            <a:lvl1pPr>
              <a:defRPr/>
            </a:lvl1pPr>
          </a:lstStyle>
          <a:p>
            <a:pPr>
              <a:defRPr/>
            </a:pPr>
            <a:endParaRPr lang="en-US"/>
          </a:p>
        </p:txBody>
      </p:sp>
      <p:sp>
        <p:nvSpPr>
          <p:cNvPr id="8" name="Rectangle 12"/>
          <p:cNvSpPr>
            <a:spLocks noGrp="1" noChangeArrowheads="1"/>
          </p:cNvSpPr>
          <p:nvPr>
            <p:ph type="ftr" sz="quarter" idx="11"/>
          </p:nvPr>
        </p:nvSpPr>
        <p:spPr/>
        <p:txBody>
          <a:bodyPr/>
          <a:lstStyle>
            <a:lvl1pPr>
              <a:defRPr/>
            </a:lvl1pPr>
          </a:lstStyle>
          <a:p>
            <a:pPr>
              <a:defRPr/>
            </a:pPr>
            <a:endParaRPr lang="en-US"/>
          </a:p>
        </p:txBody>
      </p:sp>
      <p:sp>
        <p:nvSpPr>
          <p:cNvPr id="9" name="Rectangle 13"/>
          <p:cNvSpPr>
            <a:spLocks noGrp="1" noChangeArrowheads="1"/>
          </p:cNvSpPr>
          <p:nvPr>
            <p:ph type="sldNum" sz="quarter" idx="12"/>
          </p:nvPr>
        </p:nvSpPr>
        <p:spPr/>
        <p:txBody>
          <a:bodyPr/>
          <a:lstStyle>
            <a:lvl1pPr>
              <a:defRPr/>
            </a:lvl1pPr>
          </a:lstStyle>
          <a:p>
            <a:pPr>
              <a:defRPr/>
            </a:pPr>
            <a:fld id="{4EE76152-2767-46CC-93C1-6C712E32E74E}" type="slidenum">
              <a:rPr lang="en-US"/>
              <a:pPr>
                <a:defRPr/>
              </a:pPr>
              <a:t>‹#›</a:t>
            </a:fld>
            <a:endParaRPr lang="en-US"/>
          </a:p>
        </p:txBody>
      </p:sp>
    </p:spTree>
    <p:extLst>
      <p:ext uri="{BB962C8B-B14F-4D97-AF65-F5344CB8AC3E}">
        <p14:creationId xmlns:p14="http://schemas.microsoft.com/office/powerpoint/2010/main" xmlns="" val="2332287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11"/>
          <p:cNvSpPr>
            <a:spLocks noGrp="1" noChangeArrowheads="1"/>
          </p:cNvSpPr>
          <p:nvPr>
            <p:ph type="dt" sz="half" idx="10"/>
          </p:nvPr>
        </p:nvSpPr>
        <p:spPr/>
        <p:txBody>
          <a:bodyPr/>
          <a:lstStyle>
            <a:lvl1pPr>
              <a:defRPr/>
            </a:lvl1pPr>
          </a:lstStyle>
          <a:p>
            <a:pPr>
              <a:defRPr/>
            </a:pPr>
            <a:endParaRPr lang="en-US"/>
          </a:p>
        </p:txBody>
      </p:sp>
      <p:sp>
        <p:nvSpPr>
          <p:cNvPr id="4" name="Rectangle 12"/>
          <p:cNvSpPr>
            <a:spLocks noGrp="1" noChangeArrowheads="1"/>
          </p:cNvSpPr>
          <p:nvPr>
            <p:ph type="ftr" sz="quarter" idx="11"/>
          </p:nvPr>
        </p:nvSpPr>
        <p:spPr/>
        <p:txBody>
          <a:bodyPr/>
          <a:lstStyle>
            <a:lvl1pPr>
              <a:defRPr/>
            </a:lvl1pPr>
          </a:lstStyle>
          <a:p>
            <a:pPr>
              <a:defRPr/>
            </a:pPr>
            <a:endParaRPr lang="en-US"/>
          </a:p>
        </p:txBody>
      </p:sp>
      <p:sp>
        <p:nvSpPr>
          <p:cNvPr id="5" name="Rectangle 13"/>
          <p:cNvSpPr>
            <a:spLocks noGrp="1" noChangeArrowheads="1"/>
          </p:cNvSpPr>
          <p:nvPr>
            <p:ph type="sldNum" sz="quarter" idx="12"/>
          </p:nvPr>
        </p:nvSpPr>
        <p:spPr/>
        <p:txBody>
          <a:bodyPr/>
          <a:lstStyle>
            <a:lvl1pPr>
              <a:defRPr/>
            </a:lvl1pPr>
          </a:lstStyle>
          <a:p>
            <a:pPr>
              <a:defRPr/>
            </a:pPr>
            <a:fld id="{BB7F355A-0306-490D-97B0-2A73CA615A24}" type="slidenum">
              <a:rPr lang="en-US"/>
              <a:pPr>
                <a:defRPr/>
              </a:pPr>
              <a:t>‹#›</a:t>
            </a:fld>
            <a:endParaRPr lang="en-US"/>
          </a:p>
        </p:txBody>
      </p:sp>
    </p:spTree>
    <p:extLst>
      <p:ext uri="{BB962C8B-B14F-4D97-AF65-F5344CB8AC3E}">
        <p14:creationId xmlns:p14="http://schemas.microsoft.com/office/powerpoint/2010/main" xmlns="" val="105918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n-US"/>
          </a:p>
        </p:txBody>
      </p:sp>
      <p:sp>
        <p:nvSpPr>
          <p:cNvPr id="3" name="Rectangle 12"/>
          <p:cNvSpPr>
            <a:spLocks noGrp="1" noChangeArrowheads="1"/>
          </p:cNvSpPr>
          <p:nvPr>
            <p:ph type="ftr" sz="quarter" idx="11"/>
          </p:nvPr>
        </p:nvSpPr>
        <p:spPr/>
        <p:txBody>
          <a:bodyPr/>
          <a:lstStyle>
            <a:lvl1pPr>
              <a:defRPr/>
            </a:lvl1pPr>
          </a:lstStyle>
          <a:p>
            <a:pPr>
              <a:defRPr/>
            </a:pPr>
            <a:endParaRPr lang="en-US"/>
          </a:p>
        </p:txBody>
      </p:sp>
      <p:sp>
        <p:nvSpPr>
          <p:cNvPr id="4" name="Rectangle 13"/>
          <p:cNvSpPr>
            <a:spLocks noGrp="1" noChangeArrowheads="1"/>
          </p:cNvSpPr>
          <p:nvPr>
            <p:ph type="sldNum" sz="quarter" idx="12"/>
          </p:nvPr>
        </p:nvSpPr>
        <p:spPr/>
        <p:txBody>
          <a:bodyPr/>
          <a:lstStyle>
            <a:lvl1pPr>
              <a:defRPr/>
            </a:lvl1pPr>
          </a:lstStyle>
          <a:p>
            <a:pPr>
              <a:defRPr/>
            </a:pPr>
            <a:fld id="{AA1E35D7-BF4F-4FE0-B976-4C1807B8A5FC}" type="slidenum">
              <a:rPr lang="en-US"/>
              <a:pPr>
                <a:defRPr/>
              </a:pPr>
              <a:t>‹#›</a:t>
            </a:fld>
            <a:endParaRPr lang="en-US"/>
          </a:p>
        </p:txBody>
      </p:sp>
    </p:spTree>
    <p:extLst>
      <p:ext uri="{BB962C8B-B14F-4D97-AF65-F5344CB8AC3E}">
        <p14:creationId xmlns:p14="http://schemas.microsoft.com/office/powerpoint/2010/main" xmlns="" val="319520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9397E783-3E6E-4454-9005-4C0F1EE43DD3}" type="slidenum">
              <a:rPr lang="en-US"/>
              <a:pPr>
                <a:defRPr/>
              </a:pPr>
              <a:t>‹#›</a:t>
            </a:fld>
            <a:endParaRPr lang="en-US"/>
          </a:p>
        </p:txBody>
      </p:sp>
    </p:spTree>
    <p:extLst>
      <p:ext uri="{BB962C8B-B14F-4D97-AF65-F5344CB8AC3E}">
        <p14:creationId xmlns:p14="http://schemas.microsoft.com/office/powerpoint/2010/main" xmlns="" val="3470028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B10A0753-A286-489D-8DA6-3CEE63689218}" type="slidenum">
              <a:rPr lang="en-US"/>
              <a:pPr>
                <a:defRPr/>
              </a:pPr>
              <a:t>‹#›</a:t>
            </a:fld>
            <a:endParaRPr lang="en-US"/>
          </a:p>
        </p:txBody>
      </p:sp>
    </p:spTree>
    <p:extLst>
      <p:ext uri="{BB962C8B-B14F-4D97-AF65-F5344CB8AC3E}">
        <p14:creationId xmlns:p14="http://schemas.microsoft.com/office/powerpoint/2010/main" xmlns="" val="1051016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PPT_background_2011"/>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0" y="0"/>
            <a:ext cx="9144000" cy="688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9"/>
          <p:cNvSpPr>
            <a:spLocks noGrp="1" noChangeArrowheads="1"/>
          </p:cNvSpPr>
          <p:nvPr>
            <p:ph type="title"/>
          </p:nvPr>
        </p:nvSpPr>
        <p:spPr bwMode="auto">
          <a:xfrm>
            <a:off x="827088" y="1231900"/>
            <a:ext cx="7632700" cy="50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i-FI" smtClean="0"/>
              <a:t>name of presentation</a:t>
            </a:r>
          </a:p>
        </p:txBody>
      </p:sp>
      <p:sp>
        <p:nvSpPr>
          <p:cNvPr id="1028" name="Rectangle 10"/>
          <p:cNvSpPr>
            <a:spLocks noGrp="1" noChangeArrowheads="1"/>
          </p:cNvSpPr>
          <p:nvPr>
            <p:ph type="body" idx="1"/>
          </p:nvPr>
        </p:nvSpPr>
        <p:spPr bwMode="auto">
          <a:xfrm>
            <a:off x="827088" y="2060575"/>
            <a:ext cx="7561262" cy="3948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fi-FI" smtClean="0"/>
              <a:t>here my text</a:t>
            </a:r>
            <a:endParaRPr lang="en-US" altLang="fi-FI" smtClean="0"/>
          </a:p>
        </p:txBody>
      </p:sp>
      <p:sp>
        <p:nvSpPr>
          <p:cNvPr id="1035" name="Rectangle 11"/>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cs typeface="Arial" charset="0"/>
              </a:defRPr>
            </a:lvl1pPr>
          </a:lstStyle>
          <a:p>
            <a:pPr>
              <a:defRPr/>
            </a:pPr>
            <a:endParaRPr lang="en-US"/>
          </a:p>
        </p:txBody>
      </p:sp>
      <p:sp>
        <p:nvSpPr>
          <p:cNvPr id="1036" name="Rectangle 12"/>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cs typeface="Arial" charset="0"/>
              </a:defRPr>
            </a:lvl1pPr>
          </a:lstStyle>
          <a:p>
            <a:pPr>
              <a:defRPr/>
            </a:pPr>
            <a:endParaRPr lang="en-US"/>
          </a:p>
        </p:txBody>
      </p:sp>
      <p:sp>
        <p:nvSpPr>
          <p:cNvPr id="1037" name="Rectangle 13"/>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cs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Myriad Pro" pitchFamily="34" charset="0"/>
          <a:cs typeface="Arial" charset="0"/>
        </a:defRPr>
      </a:lvl2pPr>
      <a:lvl3pPr algn="ctr" rtl="0" eaLnBrk="0" fontAlgn="base" hangingPunct="0">
        <a:spcBef>
          <a:spcPct val="0"/>
        </a:spcBef>
        <a:spcAft>
          <a:spcPct val="0"/>
        </a:spcAft>
        <a:defRPr sz="3200">
          <a:solidFill>
            <a:schemeClr val="tx2"/>
          </a:solidFill>
          <a:latin typeface="Myriad Pro" pitchFamily="34" charset="0"/>
          <a:cs typeface="Arial" charset="0"/>
        </a:defRPr>
      </a:lvl3pPr>
      <a:lvl4pPr algn="ctr" rtl="0" eaLnBrk="0" fontAlgn="base" hangingPunct="0">
        <a:spcBef>
          <a:spcPct val="0"/>
        </a:spcBef>
        <a:spcAft>
          <a:spcPct val="0"/>
        </a:spcAft>
        <a:defRPr sz="3200">
          <a:solidFill>
            <a:schemeClr val="tx2"/>
          </a:solidFill>
          <a:latin typeface="Myriad Pro" pitchFamily="34" charset="0"/>
          <a:cs typeface="Arial" charset="0"/>
        </a:defRPr>
      </a:lvl4pPr>
      <a:lvl5pPr algn="ctr" rtl="0" eaLnBrk="0" fontAlgn="base" hangingPunct="0">
        <a:spcBef>
          <a:spcPct val="0"/>
        </a:spcBef>
        <a:spcAft>
          <a:spcPct val="0"/>
        </a:spcAft>
        <a:defRPr sz="3200">
          <a:solidFill>
            <a:schemeClr val="tx2"/>
          </a:solidFill>
          <a:latin typeface="Myriad Pro" pitchFamily="34" charset="0"/>
          <a:cs typeface="Arial" charset="0"/>
        </a:defRPr>
      </a:lvl5pPr>
      <a:lvl6pPr marL="457200" algn="ctr" rtl="0" fontAlgn="base">
        <a:spcBef>
          <a:spcPct val="0"/>
        </a:spcBef>
        <a:spcAft>
          <a:spcPct val="0"/>
        </a:spcAft>
        <a:defRPr sz="3200">
          <a:solidFill>
            <a:schemeClr val="tx2"/>
          </a:solidFill>
          <a:latin typeface="Myriad Pro" pitchFamily="34" charset="0"/>
          <a:cs typeface="Arial" charset="0"/>
        </a:defRPr>
      </a:lvl6pPr>
      <a:lvl7pPr marL="914400" algn="ctr" rtl="0" fontAlgn="base">
        <a:spcBef>
          <a:spcPct val="0"/>
        </a:spcBef>
        <a:spcAft>
          <a:spcPct val="0"/>
        </a:spcAft>
        <a:defRPr sz="3200">
          <a:solidFill>
            <a:schemeClr val="tx2"/>
          </a:solidFill>
          <a:latin typeface="Myriad Pro" pitchFamily="34" charset="0"/>
          <a:cs typeface="Arial" charset="0"/>
        </a:defRPr>
      </a:lvl7pPr>
      <a:lvl8pPr marL="1371600" algn="ctr" rtl="0" fontAlgn="base">
        <a:spcBef>
          <a:spcPct val="0"/>
        </a:spcBef>
        <a:spcAft>
          <a:spcPct val="0"/>
        </a:spcAft>
        <a:defRPr sz="3200">
          <a:solidFill>
            <a:schemeClr val="tx2"/>
          </a:solidFill>
          <a:latin typeface="Myriad Pro" pitchFamily="34" charset="0"/>
          <a:cs typeface="Arial" charset="0"/>
        </a:defRPr>
      </a:lvl8pPr>
      <a:lvl9pPr marL="1828800" algn="ctr" rtl="0" fontAlgn="base">
        <a:spcBef>
          <a:spcPct val="0"/>
        </a:spcBef>
        <a:spcAft>
          <a:spcPct val="0"/>
        </a:spcAft>
        <a:defRPr sz="3200">
          <a:solidFill>
            <a:schemeClr val="tx2"/>
          </a:solidFill>
          <a:latin typeface="Myriad Pro" pitchFamily="34" charset="0"/>
          <a:cs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social.charter@coe.i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fi-FI" altLang="fi-FI" dirty="0" smtClean="0"/>
          </a:p>
        </p:txBody>
      </p:sp>
      <p:sp>
        <p:nvSpPr>
          <p:cNvPr id="14339" name="Rectangle 3"/>
          <p:cNvSpPr>
            <a:spLocks noGrp="1" noChangeArrowheads="1"/>
          </p:cNvSpPr>
          <p:nvPr>
            <p:ph type="body" idx="1"/>
          </p:nvPr>
        </p:nvSpPr>
        <p:spPr/>
        <p:txBody>
          <a:bodyPr/>
          <a:lstStyle/>
          <a:p>
            <a:pPr eaLnBrk="1" hangingPunct="1"/>
            <a:endParaRPr lang="fi-FI" altLang="fi-FI" smtClean="0"/>
          </a:p>
        </p:txBody>
      </p:sp>
      <p:pic>
        <p:nvPicPr>
          <p:cNvPr id="14340" name="Picture 4" descr="PPT_background_2011_cov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7938"/>
            <a:ext cx="9194800" cy="689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1" name="Text Box 5"/>
          <p:cNvSpPr txBox="1">
            <a:spLocks noChangeArrowheads="1"/>
          </p:cNvSpPr>
          <p:nvPr/>
        </p:nvSpPr>
        <p:spPr bwMode="auto">
          <a:xfrm>
            <a:off x="1115616" y="2711449"/>
            <a:ext cx="7561262" cy="1323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chemeClr val="tx1"/>
                </a:solidFill>
                <a:latin typeface="Myriad Pro" pitchFamily="34"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US" altLang="fi-FI" sz="4000" b="1" dirty="0">
                <a:solidFill>
                  <a:schemeClr val="bg1"/>
                </a:solidFill>
                <a:latin typeface="Arial" charset="0"/>
              </a:rPr>
              <a:t>The European Social </a:t>
            </a:r>
            <a:r>
              <a:rPr lang="en-US" altLang="fi-FI" sz="4000" b="1" dirty="0" smtClean="0">
                <a:solidFill>
                  <a:schemeClr val="bg1"/>
                </a:solidFill>
                <a:latin typeface="Arial" charset="0"/>
              </a:rPr>
              <a:t>Charter and persons with disabilities</a:t>
            </a:r>
            <a:endParaRPr lang="en-US" altLang="fi-FI" sz="4000" b="1" dirty="0">
              <a:solidFill>
                <a:schemeClr val="bg1"/>
              </a:solidFill>
              <a:latin typeface="Arial" charset="0"/>
            </a:endParaRPr>
          </a:p>
        </p:txBody>
      </p:sp>
      <p:sp>
        <p:nvSpPr>
          <p:cNvPr id="14343" name="TextBox 1"/>
          <p:cNvSpPr txBox="1">
            <a:spLocks noChangeArrowheads="1"/>
          </p:cNvSpPr>
          <p:nvPr/>
        </p:nvSpPr>
        <p:spPr bwMode="auto">
          <a:xfrm>
            <a:off x="5256077" y="152400"/>
            <a:ext cx="3672024" cy="11233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sz="2800">
                <a:solidFill>
                  <a:schemeClr val="tx1"/>
                </a:solidFill>
                <a:latin typeface="Myriad Pro" pitchFamily="34"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fi-FI" altLang="fi-FI" sz="1400" dirty="0" smtClean="0">
                <a:solidFill>
                  <a:schemeClr val="bg1"/>
                </a:solidFill>
                <a:latin typeface="Arial" charset="0"/>
              </a:rPr>
              <a:t>Anna KUZNETSOVA-WERLE, Lawyer</a:t>
            </a:r>
            <a:endParaRPr lang="fi-FI" altLang="fi-FI" sz="1400" dirty="0">
              <a:solidFill>
                <a:schemeClr val="bg1"/>
              </a:solidFill>
              <a:latin typeface="Arial" charset="0"/>
            </a:endParaRPr>
          </a:p>
          <a:p>
            <a:pPr algn="r" eaLnBrk="1" hangingPunct="1">
              <a:spcBef>
                <a:spcPct val="0"/>
              </a:spcBef>
              <a:buFontTx/>
              <a:buNone/>
            </a:pPr>
            <a:r>
              <a:rPr lang="fi-FI" altLang="fi-FI" sz="1100" dirty="0" smtClean="0">
                <a:solidFill>
                  <a:schemeClr val="bg1"/>
                </a:solidFill>
                <a:latin typeface="Arial" charset="0"/>
              </a:rPr>
              <a:t>DG1 - Department </a:t>
            </a:r>
            <a:r>
              <a:rPr lang="fi-FI" altLang="fi-FI" sz="1100" dirty="0">
                <a:solidFill>
                  <a:schemeClr val="bg1"/>
                </a:solidFill>
                <a:latin typeface="Arial" charset="0"/>
              </a:rPr>
              <a:t>of the European Social </a:t>
            </a:r>
            <a:r>
              <a:rPr lang="fi-FI" altLang="fi-FI" sz="1100" dirty="0" smtClean="0">
                <a:solidFill>
                  <a:schemeClr val="bg1"/>
                </a:solidFill>
                <a:latin typeface="Arial" charset="0"/>
              </a:rPr>
              <a:t>Charter</a:t>
            </a:r>
            <a:endParaRPr lang="fi-FI" altLang="fi-FI" sz="1100" dirty="0">
              <a:solidFill>
                <a:schemeClr val="bg1"/>
              </a:solidFill>
              <a:latin typeface="Arial" charset="0"/>
            </a:endParaRPr>
          </a:p>
          <a:p>
            <a:pPr algn="r" eaLnBrk="1" hangingPunct="1">
              <a:spcBef>
                <a:spcPct val="0"/>
              </a:spcBef>
              <a:buFontTx/>
              <a:buNone/>
            </a:pPr>
            <a:endParaRPr lang="fi-FI" altLang="fi-FI" sz="1400" dirty="0">
              <a:solidFill>
                <a:schemeClr val="bg1"/>
              </a:solidFill>
              <a:latin typeface="Arial" charset="0"/>
            </a:endParaRPr>
          </a:p>
          <a:p>
            <a:pPr algn="r" eaLnBrk="1" hangingPunct="1">
              <a:spcBef>
                <a:spcPct val="0"/>
              </a:spcBef>
              <a:buFontTx/>
              <a:buNone/>
            </a:pPr>
            <a:r>
              <a:rPr lang="fi-FI" altLang="fi-FI" sz="1400" dirty="0" smtClean="0">
                <a:solidFill>
                  <a:schemeClr val="bg1"/>
                </a:solidFill>
                <a:latin typeface="Arial" charset="0"/>
              </a:rPr>
              <a:t>SEPTEMBER 2017</a:t>
            </a:r>
            <a:endParaRPr lang="fi-FI" altLang="fi-FI" sz="1400" dirty="0">
              <a:solidFill>
                <a:schemeClr val="bg1"/>
              </a:solidFill>
              <a:latin typeface="Arial" charset="0"/>
            </a:endParaRPr>
          </a:p>
          <a:p>
            <a:pPr algn="r" eaLnBrk="1" hangingPunct="1">
              <a:spcBef>
                <a:spcPct val="0"/>
              </a:spcBef>
              <a:buFontTx/>
              <a:buNone/>
            </a:pPr>
            <a:endParaRPr lang="fi-FI" altLang="fi-FI" sz="14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08" y="944724"/>
            <a:ext cx="8856984" cy="828092"/>
          </a:xfrm>
        </p:spPr>
        <p:txBody>
          <a:bodyPr/>
          <a:lstStyle/>
          <a:p>
            <a:r>
              <a:rPr lang="en-GB" sz="3600" b="1" dirty="0">
                <a:solidFill>
                  <a:schemeClr val="tx1"/>
                </a:solidFill>
                <a:latin typeface="Times New Roman" panose="02020603050405020304" pitchFamily="18" charset="0"/>
                <a:cs typeface="Times New Roman" panose="02020603050405020304" pitchFamily="18" charset="0"/>
              </a:rPr>
              <a:t>Article 15 </a:t>
            </a:r>
            <a:r>
              <a:rPr lang="en-GB" sz="3600" b="1" dirty="0" smtClean="0">
                <a:solidFill>
                  <a:schemeClr val="tx1"/>
                </a:solidFill>
                <a:latin typeface="Times New Roman" panose="02020603050405020304" pitchFamily="18" charset="0"/>
                <a:cs typeface="Times New Roman" panose="02020603050405020304" pitchFamily="18" charset="0"/>
              </a:rPr>
              <a:t>of the </a:t>
            </a:r>
            <a:r>
              <a:rPr lang="en-GB" altLang="fi-FI" sz="3600" b="1" dirty="0">
                <a:solidFill>
                  <a:schemeClr val="tx1"/>
                </a:solidFill>
                <a:latin typeface="Times New Roman" panose="02020603050405020304" pitchFamily="18" charset="0"/>
                <a:cs typeface="Times New Roman" panose="02020603050405020304" pitchFamily="18" charset="0"/>
              </a:rPr>
              <a:t>European Social Charter </a:t>
            </a:r>
            <a:r>
              <a:rPr lang="en-GB" sz="3600" b="1" dirty="0" smtClean="0">
                <a:solidFill>
                  <a:schemeClr val="tx1"/>
                </a:solidFill>
                <a:latin typeface="Times New Roman" panose="02020603050405020304" pitchFamily="18" charset="0"/>
                <a:cs typeface="Times New Roman" panose="02020603050405020304" pitchFamily="18" charset="0"/>
              </a:rPr>
              <a:t> </a:t>
            </a:r>
            <a:endParaRPr lang="en-GB" sz="3600" b="1"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323528" y="1736812"/>
            <a:ext cx="8496944" cy="4788532"/>
          </a:xfrm>
        </p:spPr>
        <p:txBody>
          <a:bodyPr/>
          <a:lstStyle/>
          <a:p>
            <a:pPr marL="0" indent="0" algn="ctr">
              <a:buNone/>
            </a:pPr>
            <a:r>
              <a:rPr lang="en-GB" sz="1600" b="1" dirty="0" smtClean="0">
                <a:latin typeface="Times New Roman" panose="02020603050405020304" pitchFamily="18" charset="0"/>
                <a:cs typeface="Times New Roman" panose="02020603050405020304" pitchFamily="18" charset="0"/>
              </a:rPr>
              <a:t>The right of </a:t>
            </a:r>
            <a:r>
              <a:rPr lang="en-GB" sz="1600" b="1" dirty="0">
                <a:latin typeface="Times New Roman" panose="02020603050405020304" pitchFamily="18" charset="0"/>
                <a:cs typeface="Times New Roman" panose="02020603050405020304" pitchFamily="18" charset="0"/>
              </a:rPr>
              <a:t>persons </a:t>
            </a:r>
            <a:r>
              <a:rPr lang="en-GB" sz="1600" b="1" dirty="0" smtClean="0">
                <a:latin typeface="Times New Roman" panose="02020603050405020304" pitchFamily="18" charset="0"/>
                <a:cs typeface="Times New Roman" panose="02020603050405020304" pitchFamily="18" charset="0"/>
              </a:rPr>
              <a:t>with disabilities to </a:t>
            </a:r>
            <a:r>
              <a:rPr lang="en-GB" sz="1600" b="1" dirty="0">
                <a:latin typeface="Times New Roman" panose="02020603050405020304" pitchFamily="18" charset="0"/>
                <a:cs typeface="Times New Roman" panose="02020603050405020304" pitchFamily="18" charset="0"/>
              </a:rPr>
              <a:t>independence, </a:t>
            </a:r>
            <a:r>
              <a:rPr lang="en-GB" sz="1600" b="1" dirty="0" smtClean="0">
                <a:latin typeface="Times New Roman" panose="02020603050405020304" pitchFamily="18" charset="0"/>
                <a:cs typeface="Times New Roman" panose="02020603050405020304" pitchFamily="18" charset="0"/>
              </a:rPr>
              <a:t>social integration and </a:t>
            </a:r>
            <a:r>
              <a:rPr lang="en-GB" sz="1600" b="1" dirty="0">
                <a:latin typeface="Times New Roman" panose="02020603050405020304" pitchFamily="18" charset="0"/>
                <a:cs typeface="Times New Roman" panose="02020603050405020304" pitchFamily="18" charset="0"/>
              </a:rPr>
              <a:t>participation in the life of </a:t>
            </a:r>
            <a:r>
              <a:rPr lang="en-GB" sz="1600" b="1" dirty="0" smtClean="0">
                <a:latin typeface="Times New Roman" panose="02020603050405020304" pitchFamily="18" charset="0"/>
                <a:cs typeface="Times New Roman" panose="02020603050405020304" pitchFamily="18" charset="0"/>
              </a:rPr>
              <a:t>the community </a:t>
            </a:r>
          </a:p>
          <a:p>
            <a:pPr marL="0" indent="0" algn="just">
              <a:buNone/>
            </a:pPr>
            <a:r>
              <a:rPr lang="en-GB" sz="1600" i="1" dirty="0" smtClean="0">
                <a:latin typeface="Times New Roman" panose="02020603050405020304" pitchFamily="18" charset="0"/>
                <a:cs typeface="Times New Roman" panose="02020603050405020304" pitchFamily="18" charset="0"/>
              </a:rPr>
              <a:t>With </a:t>
            </a:r>
            <a:r>
              <a:rPr lang="en-GB" sz="1600" i="1" dirty="0">
                <a:latin typeface="Times New Roman" panose="02020603050405020304" pitchFamily="18" charset="0"/>
                <a:cs typeface="Times New Roman" panose="02020603050405020304" pitchFamily="18" charset="0"/>
              </a:rPr>
              <a:t>a view to ensuring </a:t>
            </a:r>
            <a:r>
              <a:rPr lang="en-GB" sz="1600" i="1" dirty="0" smtClean="0">
                <a:latin typeface="Times New Roman" panose="02020603050405020304" pitchFamily="18" charset="0"/>
                <a:cs typeface="Times New Roman" panose="02020603050405020304" pitchFamily="18" charset="0"/>
              </a:rPr>
              <a:t>to </a:t>
            </a:r>
            <a:r>
              <a:rPr lang="en-GB" sz="1600" i="1" dirty="0">
                <a:latin typeface="Times New Roman" panose="02020603050405020304" pitchFamily="18" charset="0"/>
                <a:cs typeface="Times New Roman" panose="02020603050405020304" pitchFamily="18" charset="0"/>
              </a:rPr>
              <a:t>persons </a:t>
            </a:r>
            <a:r>
              <a:rPr lang="en-GB" sz="1600" i="1" dirty="0" smtClean="0">
                <a:latin typeface="Times New Roman" panose="02020603050405020304" pitchFamily="18" charset="0"/>
                <a:cs typeface="Times New Roman" panose="02020603050405020304" pitchFamily="18" charset="0"/>
              </a:rPr>
              <a:t>with </a:t>
            </a:r>
            <a:r>
              <a:rPr lang="en-GB" sz="1600" i="1" dirty="0">
                <a:latin typeface="Times New Roman" panose="02020603050405020304" pitchFamily="18" charset="0"/>
                <a:cs typeface="Times New Roman" panose="02020603050405020304" pitchFamily="18" charset="0"/>
              </a:rPr>
              <a:t>disabilities, </a:t>
            </a:r>
            <a:r>
              <a:rPr lang="en-GB" sz="1600" i="1" dirty="0" smtClean="0">
                <a:latin typeface="Times New Roman" panose="02020603050405020304" pitchFamily="18" charset="0"/>
                <a:cs typeface="Times New Roman" panose="02020603050405020304" pitchFamily="18" charset="0"/>
              </a:rPr>
              <a:t>irrespective </a:t>
            </a:r>
            <a:r>
              <a:rPr lang="en-GB" sz="1600" i="1" dirty="0">
                <a:latin typeface="Times New Roman" panose="02020603050405020304" pitchFamily="18" charset="0"/>
                <a:cs typeface="Times New Roman" panose="02020603050405020304" pitchFamily="18" charset="0"/>
              </a:rPr>
              <a:t>of age and the nature </a:t>
            </a:r>
            <a:r>
              <a:rPr lang="en-GB" sz="1600" i="1" dirty="0" smtClean="0">
                <a:latin typeface="Times New Roman" panose="02020603050405020304" pitchFamily="18" charset="0"/>
                <a:cs typeface="Times New Roman" panose="02020603050405020304" pitchFamily="18" charset="0"/>
              </a:rPr>
              <a:t>and origin </a:t>
            </a:r>
            <a:r>
              <a:rPr lang="en-GB" sz="1600" i="1" dirty="0">
                <a:latin typeface="Times New Roman" panose="02020603050405020304" pitchFamily="18" charset="0"/>
                <a:cs typeface="Times New Roman" panose="02020603050405020304" pitchFamily="18" charset="0"/>
              </a:rPr>
              <a:t>of their disabilities, the effective exercise of the right to </a:t>
            </a:r>
            <a:r>
              <a:rPr lang="en-GB" sz="1600" b="1" i="1" dirty="0">
                <a:latin typeface="Times New Roman" panose="02020603050405020304" pitchFamily="18" charset="0"/>
                <a:cs typeface="Times New Roman" panose="02020603050405020304" pitchFamily="18" charset="0"/>
              </a:rPr>
              <a:t>independence</a:t>
            </a:r>
            <a:r>
              <a:rPr lang="en-GB" sz="1600" i="1" dirty="0">
                <a:latin typeface="Times New Roman" panose="02020603050405020304" pitchFamily="18" charset="0"/>
                <a:cs typeface="Times New Roman" panose="02020603050405020304" pitchFamily="18" charset="0"/>
              </a:rPr>
              <a:t>, </a:t>
            </a:r>
            <a:r>
              <a:rPr lang="en-GB" sz="1600" b="1" i="1" dirty="0">
                <a:latin typeface="Times New Roman" panose="02020603050405020304" pitchFamily="18" charset="0"/>
                <a:cs typeface="Times New Roman" panose="02020603050405020304" pitchFamily="18" charset="0"/>
              </a:rPr>
              <a:t>social </a:t>
            </a:r>
            <a:r>
              <a:rPr lang="en-GB" sz="1600" b="1" i="1" dirty="0" smtClean="0">
                <a:latin typeface="Times New Roman" panose="02020603050405020304" pitchFamily="18" charset="0"/>
                <a:cs typeface="Times New Roman" panose="02020603050405020304" pitchFamily="18" charset="0"/>
              </a:rPr>
              <a:t>integration </a:t>
            </a:r>
            <a:r>
              <a:rPr lang="en-GB" sz="1600" i="1" dirty="0" smtClean="0">
                <a:latin typeface="Times New Roman" panose="02020603050405020304" pitchFamily="18" charset="0"/>
                <a:cs typeface="Times New Roman" panose="02020603050405020304" pitchFamily="18" charset="0"/>
              </a:rPr>
              <a:t>and </a:t>
            </a:r>
            <a:r>
              <a:rPr lang="en-GB" sz="1600" b="1" i="1" dirty="0">
                <a:latin typeface="Times New Roman" panose="02020603050405020304" pitchFamily="18" charset="0"/>
                <a:cs typeface="Times New Roman" panose="02020603050405020304" pitchFamily="18" charset="0"/>
              </a:rPr>
              <a:t>participation in the life of the community</a:t>
            </a:r>
            <a:r>
              <a:rPr lang="en-GB" sz="1600" i="1" dirty="0">
                <a:latin typeface="Times New Roman" panose="02020603050405020304" pitchFamily="18" charset="0"/>
                <a:cs typeface="Times New Roman" panose="02020603050405020304" pitchFamily="18" charset="0"/>
              </a:rPr>
              <a:t>, the Parties undertake, in particular:</a:t>
            </a:r>
          </a:p>
          <a:p>
            <a:pPr algn="just">
              <a:buFont typeface="+mj-lt"/>
              <a:buAutoNum type="arabicPeriod"/>
            </a:pP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take the necessary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measures 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provide persons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with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disabilities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with </a:t>
            </a:r>
            <a:r>
              <a:rPr lang="en-GB" sz="1600" b="1" dirty="0">
                <a:solidFill>
                  <a:schemeClr val="bg2">
                    <a:lumMod val="60000"/>
                    <a:lumOff val="40000"/>
                  </a:schemeClr>
                </a:solidFill>
                <a:latin typeface="Times New Roman" panose="02020603050405020304" pitchFamily="18" charset="0"/>
                <a:cs typeface="Times New Roman" panose="02020603050405020304" pitchFamily="18" charset="0"/>
              </a:rPr>
              <a:t>guidance, </a:t>
            </a:r>
            <a:r>
              <a:rPr lang="en-GB" sz="1600" b="1" dirty="0" smtClean="0">
                <a:solidFill>
                  <a:schemeClr val="bg2">
                    <a:lumMod val="60000"/>
                    <a:lumOff val="40000"/>
                  </a:schemeClr>
                </a:solidFill>
                <a:latin typeface="Times New Roman" panose="02020603050405020304" pitchFamily="18" charset="0"/>
                <a:cs typeface="Times New Roman" panose="02020603050405020304" pitchFamily="18" charset="0"/>
              </a:rPr>
              <a:t>education and vocational </a:t>
            </a:r>
            <a:r>
              <a:rPr lang="en-GB" sz="1600" b="1" dirty="0">
                <a:solidFill>
                  <a:schemeClr val="bg2">
                    <a:lumMod val="60000"/>
                    <a:lumOff val="40000"/>
                  </a:schemeClr>
                </a:solidFill>
                <a:latin typeface="Times New Roman" panose="02020603050405020304" pitchFamily="18" charset="0"/>
                <a:cs typeface="Times New Roman" panose="02020603050405020304" pitchFamily="18" charset="0"/>
              </a:rPr>
              <a:t>training</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in the framework of general schemes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wherever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possible or, where this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is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not possible, through specialised bodies, public or private; </a:t>
            </a:r>
          </a:p>
          <a:p>
            <a:pPr algn="just">
              <a:buFont typeface="+mj-lt"/>
              <a:buAutoNum type="arabicPeriod"/>
            </a:pPr>
            <a:r>
              <a:rPr lang="en-GB" sz="1600" dirty="0">
                <a:latin typeface="Times New Roman" panose="02020603050405020304" pitchFamily="18" charset="0"/>
                <a:cs typeface="Times New Roman" panose="02020603050405020304" pitchFamily="18" charset="0"/>
              </a:rPr>
              <a:t>to promote their access to </a:t>
            </a:r>
            <a:r>
              <a:rPr lang="en-GB" sz="1600" b="1" dirty="0">
                <a:latin typeface="Times New Roman" panose="02020603050405020304" pitchFamily="18" charset="0"/>
                <a:cs typeface="Times New Roman" panose="02020603050405020304" pitchFamily="18" charset="0"/>
              </a:rPr>
              <a:t>employment</a:t>
            </a:r>
            <a:r>
              <a:rPr lang="en-GB" sz="1600" dirty="0">
                <a:latin typeface="Times New Roman" panose="02020603050405020304" pitchFamily="18" charset="0"/>
                <a:cs typeface="Times New Roman" panose="02020603050405020304" pitchFamily="18" charset="0"/>
              </a:rPr>
              <a:t> through all measures tending to encourage employers </a:t>
            </a:r>
            <a:r>
              <a:rPr lang="en-GB" sz="1600" dirty="0" smtClean="0">
                <a:latin typeface="Times New Roman" panose="02020603050405020304" pitchFamily="18" charset="0"/>
                <a:cs typeface="Times New Roman" panose="02020603050405020304" pitchFamily="18" charset="0"/>
              </a:rPr>
              <a:t>to </a:t>
            </a:r>
            <a:r>
              <a:rPr lang="en-GB" sz="1600" dirty="0">
                <a:latin typeface="Times New Roman" panose="02020603050405020304" pitchFamily="18" charset="0"/>
                <a:cs typeface="Times New Roman" panose="02020603050405020304" pitchFamily="18" charset="0"/>
              </a:rPr>
              <a:t>hire and keep in employment </a:t>
            </a:r>
            <a:r>
              <a:rPr lang="en-GB" sz="1600" dirty="0" smtClean="0">
                <a:latin typeface="Times New Roman" panose="02020603050405020304" pitchFamily="18" charset="0"/>
                <a:cs typeface="Times New Roman" panose="02020603050405020304" pitchFamily="18" charset="0"/>
              </a:rPr>
              <a:t>persons with </a:t>
            </a:r>
            <a:r>
              <a:rPr lang="en-GB" sz="1600" dirty="0">
                <a:latin typeface="Times New Roman" panose="02020603050405020304" pitchFamily="18" charset="0"/>
                <a:cs typeface="Times New Roman" panose="02020603050405020304" pitchFamily="18" charset="0"/>
              </a:rPr>
              <a:t>disabilities </a:t>
            </a:r>
            <a:r>
              <a:rPr lang="en-GB" sz="1600" dirty="0" smtClean="0">
                <a:latin typeface="Times New Roman" panose="02020603050405020304" pitchFamily="18" charset="0"/>
                <a:cs typeface="Times New Roman" panose="02020603050405020304" pitchFamily="18" charset="0"/>
              </a:rPr>
              <a:t>in </a:t>
            </a:r>
            <a:r>
              <a:rPr lang="en-GB" sz="1600" dirty="0">
                <a:latin typeface="Times New Roman" panose="02020603050405020304" pitchFamily="18" charset="0"/>
                <a:cs typeface="Times New Roman" panose="02020603050405020304" pitchFamily="18" charset="0"/>
              </a:rPr>
              <a:t>the ordinary </a:t>
            </a:r>
            <a:r>
              <a:rPr lang="en-GB" sz="1600" dirty="0" smtClean="0">
                <a:latin typeface="Times New Roman" panose="02020603050405020304" pitchFamily="18" charset="0"/>
                <a:cs typeface="Times New Roman" panose="02020603050405020304" pitchFamily="18" charset="0"/>
              </a:rPr>
              <a:t>working environment and </a:t>
            </a:r>
            <a:r>
              <a:rPr lang="en-GB" sz="1600" dirty="0">
                <a:latin typeface="Times New Roman" panose="02020603050405020304" pitchFamily="18" charset="0"/>
                <a:cs typeface="Times New Roman" panose="02020603050405020304" pitchFamily="18" charset="0"/>
              </a:rPr>
              <a:t>to adjust the working conditions to the needs of the disabled or, </a:t>
            </a:r>
            <a:r>
              <a:rPr lang="en-GB" sz="1600" dirty="0" smtClean="0">
                <a:latin typeface="Times New Roman" panose="02020603050405020304" pitchFamily="18" charset="0"/>
                <a:cs typeface="Times New Roman" panose="02020603050405020304" pitchFamily="18" charset="0"/>
              </a:rPr>
              <a:t>where </a:t>
            </a:r>
            <a:r>
              <a:rPr lang="en-GB" sz="1600" dirty="0">
                <a:latin typeface="Times New Roman" panose="02020603050405020304" pitchFamily="18" charset="0"/>
                <a:cs typeface="Times New Roman" panose="02020603050405020304" pitchFamily="18" charset="0"/>
              </a:rPr>
              <a:t>this is not possible </a:t>
            </a:r>
            <a:r>
              <a:rPr lang="en-GB" sz="1600" dirty="0" smtClean="0">
                <a:latin typeface="Times New Roman" panose="02020603050405020304" pitchFamily="18" charset="0"/>
                <a:cs typeface="Times New Roman" panose="02020603050405020304" pitchFamily="18" charset="0"/>
              </a:rPr>
              <a:t>by </a:t>
            </a:r>
            <a:r>
              <a:rPr lang="en-GB" sz="1600" dirty="0">
                <a:latin typeface="Times New Roman" panose="02020603050405020304" pitchFamily="18" charset="0"/>
                <a:cs typeface="Times New Roman" panose="02020603050405020304" pitchFamily="18" charset="0"/>
              </a:rPr>
              <a:t>reason of the disability, </a:t>
            </a:r>
            <a:r>
              <a:rPr lang="en-GB" sz="1600" dirty="0" smtClean="0">
                <a:latin typeface="Times New Roman" panose="02020603050405020304" pitchFamily="18" charset="0"/>
                <a:cs typeface="Times New Roman" panose="02020603050405020304" pitchFamily="18" charset="0"/>
              </a:rPr>
              <a:t>by </a:t>
            </a:r>
            <a:r>
              <a:rPr lang="en-GB" sz="1600" dirty="0">
                <a:latin typeface="Times New Roman" panose="02020603050405020304" pitchFamily="18" charset="0"/>
                <a:cs typeface="Times New Roman" panose="02020603050405020304" pitchFamily="18" charset="0"/>
              </a:rPr>
              <a:t>arranging for or creating sheltered employment according to the </a:t>
            </a:r>
            <a:r>
              <a:rPr lang="en-GB" sz="1600" dirty="0" smtClean="0">
                <a:latin typeface="Times New Roman" panose="02020603050405020304" pitchFamily="18" charset="0"/>
                <a:cs typeface="Times New Roman" panose="02020603050405020304" pitchFamily="18" charset="0"/>
              </a:rPr>
              <a:t>level </a:t>
            </a:r>
            <a:r>
              <a:rPr lang="en-GB" sz="1600" dirty="0">
                <a:latin typeface="Times New Roman" panose="02020603050405020304" pitchFamily="18" charset="0"/>
                <a:cs typeface="Times New Roman" panose="02020603050405020304" pitchFamily="18" charset="0"/>
              </a:rPr>
              <a:t>of disability. </a:t>
            </a:r>
            <a:r>
              <a:rPr lang="en-GB" sz="1600" dirty="0" smtClean="0">
                <a:latin typeface="Times New Roman" panose="02020603050405020304" pitchFamily="18" charset="0"/>
                <a:cs typeface="Times New Roman" panose="02020603050405020304" pitchFamily="18" charset="0"/>
              </a:rPr>
              <a:t>In </a:t>
            </a:r>
            <a:r>
              <a:rPr lang="en-GB" sz="1600" dirty="0">
                <a:latin typeface="Times New Roman" panose="02020603050405020304" pitchFamily="18" charset="0"/>
                <a:cs typeface="Times New Roman" panose="02020603050405020304" pitchFamily="18" charset="0"/>
              </a:rPr>
              <a:t>certain </a:t>
            </a:r>
            <a:r>
              <a:rPr lang="en-GB" sz="1600" dirty="0" smtClean="0">
                <a:latin typeface="Times New Roman" panose="02020603050405020304" pitchFamily="18" charset="0"/>
                <a:cs typeface="Times New Roman" panose="02020603050405020304" pitchFamily="18" charset="0"/>
              </a:rPr>
              <a:t>cases</a:t>
            </a:r>
            <a:r>
              <a:rPr lang="en-GB" sz="1600" dirty="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such </a:t>
            </a:r>
            <a:r>
              <a:rPr lang="en-GB" sz="1600" dirty="0">
                <a:latin typeface="Times New Roman" panose="02020603050405020304" pitchFamily="18" charset="0"/>
                <a:cs typeface="Times New Roman" panose="02020603050405020304" pitchFamily="18" charset="0"/>
              </a:rPr>
              <a:t>measures </a:t>
            </a:r>
            <a:r>
              <a:rPr lang="en-GB" sz="1600" dirty="0" smtClean="0">
                <a:latin typeface="Times New Roman" panose="02020603050405020304" pitchFamily="18" charset="0"/>
                <a:cs typeface="Times New Roman" panose="02020603050405020304" pitchFamily="18" charset="0"/>
              </a:rPr>
              <a:t>may </a:t>
            </a:r>
            <a:r>
              <a:rPr lang="en-GB" sz="1600" dirty="0">
                <a:latin typeface="Times New Roman" panose="02020603050405020304" pitchFamily="18" charset="0"/>
                <a:cs typeface="Times New Roman" panose="02020603050405020304" pitchFamily="18" charset="0"/>
              </a:rPr>
              <a:t>require </a:t>
            </a:r>
            <a:r>
              <a:rPr lang="en-GB" sz="1600" dirty="0" smtClean="0">
                <a:latin typeface="Times New Roman" panose="02020603050405020304" pitchFamily="18" charset="0"/>
                <a:cs typeface="Times New Roman" panose="02020603050405020304" pitchFamily="18" charset="0"/>
              </a:rPr>
              <a:t>recourse to </a:t>
            </a:r>
            <a:r>
              <a:rPr lang="en-GB" sz="1600" dirty="0">
                <a:latin typeface="Times New Roman" panose="02020603050405020304" pitchFamily="18" charset="0"/>
                <a:cs typeface="Times New Roman" panose="02020603050405020304" pitchFamily="18" charset="0"/>
              </a:rPr>
              <a:t>specialised </a:t>
            </a:r>
            <a:r>
              <a:rPr lang="en-GB" sz="1600" dirty="0" smtClean="0">
                <a:latin typeface="Times New Roman" panose="02020603050405020304" pitchFamily="18" charset="0"/>
                <a:cs typeface="Times New Roman" panose="02020603050405020304" pitchFamily="18" charset="0"/>
              </a:rPr>
              <a:t>placement </a:t>
            </a:r>
            <a:r>
              <a:rPr lang="en-GB" sz="1600" dirty="0">
                <a:latin typeface="Times New Roman" panose="02020603050405020304" pitchFamily="18" charset="0"/>
                <a:cs typeface="Times New Roman" panose="02020603050405020304" pitchFamily="18" charset="0"/>
              </a:rPr>
              <a:t>and support services; </a:t>
            </a:r>
            <a:endParaRPr lang="en-GB" sz="1600" dirty="0" smtClean="0">
              <a:latin typeface="Times New Roman" panose="02020603050405020304" pitchFamily="18" charset="0"/>
              <a:cs typeface="Times New Roman" panose="02020603050405020304" pitchFamily="18" charset="0"/>
            </a:endParaRPr>
          </a:p>
          <a:p>
            <a:pPr algn="just">
              <a:buFont typeface="+mj-lt"/>
              <a:buAutoNum type="arabicPeriod"/>
            </a:pP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promote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their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full </a:t>
            </a:r>
            <a:r>
              <a:rPr lang="en-GB" sz="1600" b="1" dirty="0">
                <a:solidFill>
                  <a:schemeClr val="bg2">
                    <a:lumMod val="60000"/>
                    <a:lumOff val="40000"/>
                  </a:schemeClr>
                </a:solidFill>
                <a:latin typeface="Times New Roman" panose="02020603050405020304" pitchFamily="18" charset="0"/>
                <a:cs typeface="Times New Roman" panose="02020603050405020304" pitchFamily="18" charset="0"/>
              </a:rPr>
              <a:t>social integration and participation in the life of the community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in particular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through measures</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including technical aids</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aiming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overcome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barriers 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communication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and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mobility and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enabling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access to transport, housing, cultural activities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and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leisure. </a:t>
            </a:r>
          </a:p>
          <a:p>
            <a:endParaRPr lang="en-GB" sz="1200" dirty="0"/>
          </a:p>
        </p:txBody>
      </p:sp>
    </p:spTree>
    <p:extLst>
      <p:ext uri="{BB962C8B-B14F-4D97-AF65-F5344CB8AC3E}">
        <p14:creationId xmlns:p14="http://schemas.microsoft.com/office/powerpoint/2010/main" xmlns="" val="4239329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3548" y="1196752"/>
            <a:ext cx="8209408" cy="504825"/>
          </a:xfrm>
        </p:spPr>
        <p:txBody>
          <a:bodyPr/>
          <a:lstStyle/>
          <a:p>
            <a:r>
              <a:rPr lang="en-GB" b="1" dirty="0">
                <a:latin typeface="Times New Roman" panose="02020603050405020304" pitchFamily="18" charset="0"/>
                <a:cs typeface="Times New Roman" panose="02020603050405020304" pitchFamily="18" charset="0"/>
              </a:rPr>
              <a:t>K</a:t>
            </a:r>
            <a:r>
              <a:rPr lang="en-GB" b="1" dirty="0" smtClean="0">
                <a:latin typeface="Times New Roman" panose="02020603050405020304" pitchFamily="18" charset="0"/>
                <a:cs typeface="Times New Roman" panose="02020603050405020304" pitchFamily="18" charset="0"/>
              </a:rPr>
              <a:t>ey information taken </a:t>
            </a:r>
            <a:r>
              <a:rPr lang="en-GB" b="1" dirty="0">
                <a:latin typeface="Times New Roman" panose="02020603050405020304" pitchFamily="18" charset="0"/>
                <a:cs typeface="Times New Roman" panose="02020603050405020304" pitchFamily="18" charset="0"/>
              </a:rPr>
              <a:t>into consideration</a:t>
            </a:r>
            <a:r>
              <a:rPr lang="en-GB" b="1" dirty="0" smtClean="0">
                <a:latin typeface="Times New Roman" panose="02020603050405020304" pitchFamily="18" charset="0"/>
                <a:cs typeface="Times New Roman" panose="02020603050405020304" pitchFamily="18" charset="0"/>
              </a:rPr>
              <a:t>:</a:t>
            </a:r>
            <a:endParaRPr lang="en-GB"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719572" y="2096852"/>
            <a:ext cx="7992888" cy="4284749"/>
          </a:xfrm>
        </p:spPr>
        <p:txBody>
          <a:bodyPr/>
          <a:lstStyle/>
          <a:p>
            <a:pPr lvl="0" algn="just"/>
            <a:r>
              <a:rPr lang="en-US" sz="2400" dirty="0">
                <a:latin typeface="Times New Roman" panose="02020603050405020304" pitchFamily="18" charset="0"/>
                <a:cs typeface="Times New Roman" panose="02020603050405020304" pitchFamily="18" charset="0"/>
              </a:rPr>
              <a:t>No. of people with disabilities </a:t>
            </a:r>
            <a:endParaRPr lang="en-GB"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No. of people with disabilities of working age </a:t>
            </a:r>
            <a:endParaRPr lang="en-GB"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No. of people with disabilities employed (open market and sheltered employment) </a:t>
            </a:r>
            <a:endParaRPr lang="en-GB"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No. of people with disabilities benefiting from employment promotion measures </a:t>
            </a:r>
            <a:endParaRPr lang="en-GB"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No. of people with disabilities seeking employment / </a:t>
            </a:r>
            <a:r>
              <a:rPr lang="en-US" sz="2400" dirty="0" smtClean="0">
                <a:latin typeface="Times New Roman" panose="02020603050405020304" pitchFamily="18" charset="0"/>
                <a:cs typeface="Times New Roman" panose="02020603050405020304" pitchFamily="18" charset="0"/>
              </a:rPr>
              <a:t>unemployed </a:t>
            </a:r>
            <a:endParaRPr lang="en-GB" sz="2400" dirty="0">
              <a:latin typeface="Times New Roman" panose="02020603050405020304" pitchFamily="18" charset="0"/>
              <a:cs typeface="Times New Roman" panose="02020603050405020304" pitchFamily="18" charset="0"/>
            </a:endParaRPr>
          </a:p>
          <a:p>
            <a:pPr lvl="0" algn="just"/>
            <a:r>
              <a:rPr lang="en-US" sz="2400" i="1" dirty="0" smtClean="0">
                <a:latin typeface="Times New Roman" panose="02020603050405020304" pitchFamily="18" charset="0"/>
                <a:cs typeface="Times New Roman" panose="02020603050405020304" pitchFamily="18" charset="0"/>
              </a:rPr>
              <a:t>Non-discrimination legislation</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 </a:t>
            </a:r>
          </a:p>
          <a:p>
            <a:pPr lvl="0" algn="just"/>
            <a:r>
              <a:rPr lang="en-US" sz="2400" i="1" dirty="0" smtClean="0">
                <a:latin typeface="Times New Roman" panose="02020603050405020304" pitchFamily="18" charset="0"/>
                <a:cs typeface="Times New Roman" panose="02020603050405020304" pitchFamily="18" charset="0"/>
              </a:rPr>
              <a:t>Measures </a:t>
            </a:r>
            <a:r>
              <a:rPr lang="en-US" sz="2400" i="1" dirty="0">
                <a:latin typeface="Times New Roman" panose="02020603050405020304" pitchFamily="18" charset="0"/>
                <a:cs typeface="Times New Roman" panose="02020603050405020304" pitchFamily="18" charset="0"/>
              </a:rPr>
              <a:t>to promote employment</a:t>
            </a:r>
            <a:endParaRPr lang="en-GB" sz="2400" dirty="0">
              <a:latin typeface="Times New Roman" panose="02020603050405020304" pitchFamily="18" charset="0"/>
              <a:cs typeface="Times New Roman" panose="02020603050405020304" pitchFamily="18" charset="0"/>
            </a:endParaRPr>
          </a:p>
          <a:p>
            <a:pPr marL="0" indent="0">
              <a:buNone/>
            </a:pPr>
            <a:endParaRPr lang="en-GB" sz="1200" dirty="0">
              <a:latin typeface="Times New Roman" panose="02020603050405020304" pitchFamily="18" charset="0"/>
              <a:cs typeface="Times New Roman" panose="02020603050405020304" pitchFamily="18" charset="0"/>
            </a:endParaRPr>
          </a:p>
        </p:txBody>
      </p:sp>
      <p:sp>
        <p:nvSpPr>
          <p:cNvPr id="4" name="Titre 1"/>
          <p:cNvSpPr txBox="1">
            <a:spLocks/>
          </p:cNvSpPr>
          <p:nvPr/>
        </p:nvSpPr>
        <p:spPr bwMode="auto">
          <a:xfrm>
            <a:off x="6843481" y="260648"/>
            <a:ext cx="1836056" cy="50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Myriad Pro" pitchFamily="34" charset="0"/>
                <a:cs typeface="Arial" charset="0"/>
              </a:defRPr>
            </a:lvl2pPr>
            <a:lvl3pPr algn="ctr" rtl="0" eaLnBrk="0" fontAlgn="base" hangingPunct="0">
              <a:spcBef>
                <a:spcPct val="0"/>
              </a:spcBef>
              <a:spcAft>
                <a:spcPct val="0"/>
              </a:spcAft>
              <a:defRPr sz="3200">
                <a:solidFill>
                  <a:schemeClr val="tx2"/>
                </a:solidFill>
                <a:latin typeface="Myriad Pro" pitchFamily="34" charset="0"/>
                <a:cs typeface="Arial" charset="0"/>
              </a:defRPr>
            </a:lvl3pPr>
            <a:lvl4pPr algn="ctr" rtl="0" eaLnBrk="0" fontAlgn="base" hangingPunct="0">
              <a:spcBef>
                <a:spcPct val="0"/>
              </a:spcBef>
              <a:spcAft>
                <a:spcPct val="0"/>
              </a:spcAft>
              <a:defRPr sz="3200">
                <a:solidFill>
                  <a:schemeClr val="tx2"/>
                </a:solidFill>
                <a:latin typeface="Myriad Pro" pitchFamily="34" charset="0"/>
                <a:cs typeface="Arial" charset="0"/>
              </a:defRPr>
            </a:lvl4pPr>
            <a:lvl5pPr algn="ctr" rtl="0" eaLnBrk="0" fontAlgn="base" hangingPunct="0">
              <a:spcBef>
                <a:spcPct val="0"/>
              </a:spcBef>
              <a:spcAft>
                <a:spcPct val="0"/>
              </a:spcAft>
              <a:defRPr sz="3200">
                <a:solidFill>
                  <a:schemeClr val="tx2"/>
                </a:solidFill>
                <a:latin typeface="Myriad Pro" pitchFamily="34" charset="0"/>
                <a:cs typeface="Arial" charset="0"/>
              </a:defRPr>
            </a:lvl5pPr>
            <a:lvl6pPr marL="457200" algn="ctr" rtl="0" fontAlgn="base">
              <a:spcBef>
                <a:spcPct val="0"/>
              </a:spcBef>
              <a:spcAft>
                <a:spcPct val="0"/>
              </a:spcAft>
              <a:defRPr sz="3200">
                <a:solidFill>
                  <a:schemeClr val="tx2"/>
                </a:solidFill>
                <a:latin typeface="Myriad Pro" pitchFamily="34" charset="0"/>
                <a:cs typeface="Arial" charset="0"/>
              </a:defRPr>
            </a:lvl6pPr>
            <a:lvl7pPr marL="914400" algn="ctr" rtl="0" fontAlgn="base">
              <a:spcBef>
                <a:spcPct val="0"/>
              </a:spcBef>
              <a:spcAft>
                <a:spcPct val="0"/>
              </a:spcAft>
              <a:defRPr sz="3200">
                <a:solidFill>
                  <a:schemeClr val="tx2"/>
                </a:solidFill>
                <a:latin typeface="Myriad Pro" pitchFamily="34" charset="0"/>
                <a:cs typeface="Arial" charset="0"/>
              </a:defRPr>
            </a:lvl7pPr>
            <a:lvl8pPr marL="1371600" algn="ctr" rtl="0" fontAlgn="base">
              <a:spcBef>
                <a:spcPct val="0"/>
              </a:spcBef>
              <a:spcAft>
                <a:spcPct val="0"/>
              </a:spcAft>
              <a:defRPr sz="3200">
                <a:solidFill>
                  <a:schemeClr val="tx2"/>
                </a:solidFill>
                <a:latin typeface="Myriad Pro" pitchFamily="34" charset="0"/>
                <a:cs typeface="Arial" charset="0"/>
              </a:defRPr>
            </a:lvl8pPr>
            <a:lvl9pPr marL="1828800" algn="ctr" rtl="0" fontAlgn="base">
              <a:spcBef>
                <a:spcPct val="0"/>
              </a:spcBef>
              <a:spcAft>
                <a:spcPct val="0"/>
              </a:spcAft>
              <a:defRPr sz="3200">
                <a:solidFill>
                  <a:schemeClr val="tx2"/>
                </a:solidFill>
                <a:latin typeface="Myriad Pro" pitchFamily="34" charset="0"/>
                <a:cs typeface="Arial" charset="0"/>
              </a:defRPr>
            </a:lvl9pPr>
          </a:lstStyle>
          <a:p>
            <a:r>
              <a:rPr lang="en-GB" b="1" kern="0" dirty="0" smtClean="0">
                <a:solidFill>
                  <a:schemeClr val="bg1"/>
                </a:solidFill>
              </a:rPr>
              <a:t>15§2</a:t>
            </a:r>
            <a:endParaRPr lang="en-GB" b="1" kern="0" dirty="0">
              <a:solidFill>
                <a:schemeClr val="bg1"/>
              </a:solidFill>
            </a:endParaRPr>
          </a:p>
        </p:txBody>
      </p:sp>
    </p:spTree>
    <p:extLst>
      <p:ext uri="{BB962C8B-B14F-4D97-AF65-F5344CB8AC3E}">
        <p14:creationId xmlns:p14="http://schemas.microsoft.com/office/powerpoint/2010/main" xmlns="" val="2704772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08" y="944724"/>
            <a:ext cx="8856984" cy="828092"/>
          </a:xfrm>
        </p:spPr>
        <p:txBody>
          <a:bodyPr/>
          <a:lstStyle/>
          <a:p>
            <a:r>
              <a:rPr lang="en-GB" sz="3600" b="1" dirty="0">
                <a:solidFill>
                  <a:schemeClr val="tx1"/>
                </a:solidFill>
                <a:latin typeface="Times New Roman" panose="02020603050405020304" pitchFamily="18" charset="0"/>
                <a:cs typeface="Times New Roman" panose="02020603050405020304" pitchFamily="18" charset="0"/>
              </a:rPr>
              <a:t>Article 15 </a:t>
            </a:r>
            <a:r>
              <a:rPr lang="en-GB" sz="3600" b="1" dirty="0" smtClean="0">
                <a:solidFill>
                  <a:schemeClr val="tx1"/>
                </a:solidFill>
                <a:latin typeface="Times New Roman" panose="02020603050405020304" pitchFamily="18" charset="0"/>
                <a:cs typeface="Times New Roman" panose="02020603050405020304" pitchFamily="18" charset="0"/>
              </a:rPr>
              <a:t>of the </a:t>
            </a:r>
            <a:r>
              <a:rPr lang="en-GB" altLang="fi-FI" sz="3600" b="1" dirty="0">
                <a:solidFill>
                  <a:schemeClr val="tx1"/>
                </a:solidFill>
                <a:latin typeface="Times New Roman" panose="02020603050405020304" pitchFamily="18" charset="0"/>
                <a:cs typeface="Times New Roman" panose="02020603050405020304" pitchFamily="18" charset="0"/>
              </a:rPr>
              <a:t>European Social Charter </a:t>
            </a:r>
            <a:r>
              <a:rPr lang="en-GB" sz="3600" b="1" dirty="0" smtClean="0">
                <a:solidFill>
                  <a:schemeClr val="tx1"/>
                </a:solidFill>
                <a:latin typeface="Times New Roman" panose="02020603050405020304" pitchFamily="18" charset="0"/>
                <a:cs typeface="Times New Roman" panose="02020603050405020304" pitchFamily="18" charset="0"/>
              </a:rPr>
              <a:t> </a:t>
            </a:r>
            <a:endParaRPr lang="en-GB" sz="3600" b="1"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323528" y="1736812"/>
            <a:ext cx="8496944" cy="4788532"/>
          </a:xfrm>
        </p:spPr>
        <p:txBody>
          <a:bodyPr/>
          <a:lstStyle/>
          <a:p>
            <a:pPr marL="0" indent="0" algn="ctr">
              <a:buNone/>
            </a:pPr>
            <a:r>
              <a:rPr lang="en-GB" sz="1600" b="1" dirty="0" smtClean="0">
                <a:latin typeface="Times New Roman" panose="02020603050405020304" pitchFamily="18" charset="0"/>
                <a:cs typeface="Times New Roman" panose="02020603050405020304" pitchFamily="18" charset="0"/>
              </a:rPr>
              <a:t>The right of </a:t>
            </a:r>
            <a:r>
              <a:rPr lang="en-GB" sz="1600" b="1" dirty="0">
                <a:latin typeface="Times New Roman" panose="02020603050405020304" pitchFamily="18" charset="0"/>
                <a:cs typeface="Times New Roman" panose="02020603050405020304" pitchFamily="18" charset="0"/>
              </a:rPr>
              <a:t>persons </a:t>
            </a:r>
            <a:r>
              <a:rPr lang="en-GB" sz="1600" b="1" dirty="0" smtClean="0">
                <a:latin typeface="Times New Roman" panose="02020603050405020304" pitchFamily="18" charset="0"/>
                <a:cs typeface="Times New Roman" panose="02020603050405020304" pitchFamily="18" charset="0"/>
              </a:rPr>
              <a:t>with disabilities to </a:t>
            </a:r>
            <a:r>
              <a:rPr lang="en-GB" sz="1600" b="1" dirty="0">
                <a:latin typeface="Times New Roman" panose="02020603050405020304" pitchFamily="18" charset="0"/>
                <a:cs typeface="Times New Roman" panose="02020603050405020304" pitchFamily="18" charset="0"/>
              </a:rPr>
              <a:t>independence, </a:t>
            </a:r>
            <a:r>
              <a:rPr lang="en-GB" sz="1600" b="1" dirty="0" smtClean="0">
                <a:latin typeface="Times New Roman" panose="02020603050405020304" pitchFamily="18" charset="0"/>
                <a:cs typeface="Times New Roman" panose="02020603050405020304" pitchFamily="18" charset="0"/>
              </a:rPr>
              <a:t>social integration and </a:t>
            </a:r>
            <a:r>
              <a:rPr lang="en-GB" sz="1600" b="1" dirty="0">
                <a:latin typeface="Times New Roman" panose="02020603050405020304" pitchFamily="18" charset="0"/>
                <a:cs typeface="Times New Roman" panose="02020603050405020304" pitchFamily="18" charset="0"/>
              </a:rPr>
              <a:t>participation in the life of </a:t>
            </a:r>
            <a:r>
              <a:rPr lang="en-GB" sz="1600" b="1" dirty="0" smtClean="0">
                <a:latin typeface="Times New Roman" panose="02020603050405020304" pitchFamily="18" charset="0"/>
                <a:cs typeface="Times New Roman" panose="02020603050405020304" pitchFamily="18" charset="0"/>
              </a:rPr>
              <a:t>the community </a:t>
            </a:r>
          </a:p>
          <a:p>
            <a:pPr marL="0" indent="0" algn="just">
              <a:buNone/>
            </a:pPr>
            <a:r>
              <a:rPr lang="en-GB" sz="1600" i="1" dirty="0" smtClean="0">
                <a:latin typeface="Times New Roman" panose="02020603050405020304" pitchFamily="18" charset="0"/>
                <a:cs typeface="Times New Roman" panose="02020603050405020304" pitchFamily="18" charset="0"/>
              </a:rPr>
              <a:t>With </a:t>
            </a:r>
            <a:r>
              <a:rPr lang="en-GB" sz="1600" i="1" dirty="0">
                <a:latin typeface="Times New Roman" panose="02020603050405020304" pitchFamily="18" charset="0"/>
                <a:cs typeface="Times New Roman" panose="02020603050405020304" pitchFamily="18" charset="0"/>
              </a:rPr>
              <a:t>a view to ensuring </a:t>
            </a:r>
            <a:r>
              <a:rPr lang="en-GB" sz="1600" i="1" dirty="0" smtClean="0">
                <a:latin typeface="Times New Roman" panose="02020603050405020304" pitchFamily="18" charset="0"/>
                <a:cs typeface="Times New Roman" panose="02020603050405020304" pitchFamily="18" charset="0"/>
              </a:rPr>
              <a:t>to </a:t>
            </a:r>
            <a:r>
              <a:rPr lang="en-GB" sz="1600" i="1" dirty="0">
                <a:latin typeface="Times New Roman" panose="02020603050405020304" pitchFamily="18" charset="0"/>
                <a:cs typeface="Times New Roman" panose="02020603050405020304" pitchFamily="18" charset="0"/>
              </a:rPr>
              <a:t>persons </a:t>
            </a:r>
            <a:r>
              <a:rPr lang="en-GB" sz="1600" i="1" dirty="0" smtClean="0">
                <a:latin typeface="Times New Roman" panose="02020603050405020304" pitchFamily="18" charset="0"/>
                <a:cs typeface="Times New Roman" panose="02020603050405020304" pitchFamily="18" charset="0"/>
              </a:rPr>
              <a:t>with </a:t>
            </a:r>
            <a:r>
              <a:rPr lang="en-GB" sz="1600" i="1" dirty="0">
                <a:latin typeface="Times New Roman" panose="02020603050405020304" pitchFamily="18" charset="0"/>
                <a:cs typeface="Times New Roman" panose="02020603050405020304" pitchFamily="18" charset="0"/>
              </a:rPr>
              <a:t>disabilities, </a:t>
            </a:r>
            <a:r>
              <a:rPr lang="en-GB" sz="1600" i="1" dirty="0" smtClean="0">
                <a:latin typeface="Times New Roman" panose="02020603050405020304" pitchFamily="18" charset="0"/>
                <a:cs typeface="Times New Roman" panose="02020603050405020304" pitchFamily="18" charset="0"/>
              </a:rPr>
              <a:t>irrespective </a:t>
            </a:r>
            <a:r>
              <a:rPr lang="en-GB" sz="1600" i="1" dirty="0">
                <a:latin typeface="Times New Roman" panose="02020603050405020304" pitchFamily="18" charset="0"/>
                <a:cs typeface="Times New Roman" panose="02020603050405020304" pitchFamily="18" charset="0"/>
              </a:rPr>
              <a:t>of age and the nature </a:t>
            </a:r>
            <a:r>
              <a:rPr lang="en-GB" sz="1600" i="1" dirty="0" smtClean="0">
                <a:latin typeface="Times New Roman" panose="02020603050405020304" pitchFamily="18" charset="0"/>
                <a:cs typeface="Times New Roman" panose="02020603050405020304" pitchFamily="18" charset="0"/>
              </a:rPr>
              <a:t>and origin </a:t>
            </a:r>
            <a:r>
              <a:rPr lang="en-GB" sz="1600" i="1" dirty="0">
                <a:latin typeface="Times New Roman" panose="02020603050405020304" pitchFamily="18" charset="0"/>
                <a:cs typeface="Times New Roman" panose="02020603050405020304" pitchFamily="18" charset="0"/>
              </a:rPr>
              <a:t>of their disabilities, the effective exercise of the right to </a:t>
            </a:r>
            <a:r>
              <a:rPr lang="en-GB" sz="1600" b="1" i="1" dirty="0">
                <a:latin typeface="Times New Roman" panose="02020603050405020304" pitchFamily="18" charset="0"/>
                <a:cs typeface="Times New Roman" panose="02020603050405020304" pitchFamily="18" charset="0"/>
              </a:rPr>
              <a:t>independence</a:t>
            </a:r>
            <a:r>
              <a:rPr lang="en-GB" sz="1600" i="1" dirty="0">
                <a:latin typeface="Times New Roman" panose="02020603050405020304" pitchFamily="18" charset="0"/>
                <a:cs typeface="Times New Roman" panose="02020603050405020304" pitchFamily="18" charset="0"/>
              </a:rPr>
              <a:t>, </a:t>
            </a:r>
            <a:r>
              <a:rPr lang="en-GB" sz="1600" b="1" i="1" dirty="0">
                <a:latin typeface="Times New Roman" panose="02020603050405020304" pitchFamily="18" charset="0"/>
                <a:cs typeface="Times New Roman" panose="02020603050405020304" pitchFamily="18" charset="0"/>
              </a:rPr>
              <a:t>social </a:t>
            </a:r>
            <a:r>
              <a:rPr lang="en-GB" sz="1600" b="1" i="1" dirty="0" smtClean="0">
                <a:latin typeface="Times New Roman" panose="02020603050405020304" pitchFamily="18" charset="0"/>
                <a:cs typeface="Times New Roman" panose="02020603050405020304" pitchFamily="18" charset="0"/>
              </a:rPr>
              <a:t>integration </a:t>
            </a:r>
            <a:r>
              <a:rPr lang="en-GB" sz="1600" i="1" dirty="0" smtClean="0">
                <a:latin typeface="Times New Roman" panose="02020603050405020304" pitchFamily="18" charset="0"/>
                <a:cs typeface="Times New Roman" panose="02020603050405020304" pitchFamily="18" charset="0"/>
              </a:rPr>
              <a:t>and </a:t>
            </a:r>
            <a:r>
              <a:rPr lang="en-GB" sz="1600" b="1" i="1" dirty="0">
                <a:latin typeface="Times New Roman" panose="02020603050405020304" pitchFamily="18" charset="0"/>
                <a:cs typeface="Times New Roman" panose="02020603050405020304" pitchFamily="18" charset="0"/>
              </a:rPr>
              <a:t>participation in the life of the community</a:t>
            </a:r>
            <a:r>
              <a:rPr lang="en-GB" sz="1600" i="1" dirty="0">
                <a:latin typeface="Times New Roman" panose="02020603050405020304" pitchFamily="18" charset="0"/>
                <a:cs typeface="Times New Roman" panose="02020603050405020304" pitchFamily="18" charset="0"/>
              </a:rPr>
              <a:t>, the Parties undertake, in particular:</a:t>
            </a:r>
          </a:p>
          <a:p>
            <a:pPr algn="just">
              <a:buFont typeface="+mj-lt"/>
              <a:buAutoNum type="arabicPeriod"/>
            </a:pP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take the necessary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measures 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provide persons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with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disabilities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with </a:t>
            </a:r>
            <a:r>
              <a:rPr lang="en-GB" sz="1600" b="1" dirty="0">
                <a:solidFill>
                  <a:schemeClr val="bg2">
                    <a:lumMod val="60000"/>
                    <a:lumOff val="40000"/>
                  </a:schemeClr>
                </a:solidFill>
                <a:latin typeface="Times New Roman" panose="02020603050405020304" pitchFamily="18" charset="0"/>
                <a:cs typeface="Times New Roman" panose="02020603050405020304" pitchFamily="18" charset="0"/>
              </a:rPr>
              <a:t>guidance, </a:t>
            </a:r>
            <a:r>
              <a:rPr lang="en-GB" sz="1600" b="1" dirty="0" smtClean="0">
                <a:solidFill>
                  <a:schemeClr val="bg2">
                    <a:lumMod val="60000"/>
                    <a:lumOff val="40000"/>
                  </a:schemeClr>
                </a:solidFill>
                <a:latin typeface="Times New Roman" panose="02020603050405020304" pitchFamily="18" charset="0"/>
                <a:cs typeface="Times New Roman" panose="02020603050405020304" pitchFamily="18" charset="0"/>
              </a:rPr>
              <a:t>education and vocational </a:t>
            </a:r>
            <a:r>
              <a:rPr lang="en-GB" sz="1600" b="1" dirty="0">
                <a:solidFill>
                  <a:schemeClr val="bg2">
                    <a:lumMod val="60000"/>
                    <a:lumOff val="40000"/>
                  </a:schemeClr>
                </a:solidFill>
                <a:latin typeface="Times New Roman" panose="02020603050405020304" pitchFamily="18" charset="0"/>
                <a:cs typeface="Times New Roman" panose="02020603050405020304" pitchFamily="18" charset="0"/>
              </a:rPr>
              <a:t>training</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in the framework of general schemes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wherever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possible or, where this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is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not possible, through specialised bodies, public or private; </a:t>
            </a:r>
          </a:p>
          <a:p>
            <a:pPr algn="just">
              <a:buFont typeface="+mj-lt"/>
              <a:buAutoNum type="arabicPeriod"/>
            </a:pP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to promote their access to </a:t>
            </a:r>
            <a:r>
              <a:rPr lang="en-GB" sz="1600" b="1" dirty="0">
                <a:solidFill>
                  <a:schemeClr val="bg2">
                    <a:lumMod val="60000"/>
                    <a:lumOff val="40000"/>
                  </a:schemeClr>
                </a:solidFill>
                <a:latin typeface="Times New Roman" panose="02020603050405020304" pitchFamily="18" charset="0"/>
                <a:cs typeface="Times New Roman" panose="02020603050405020304" pitchFamily="18" charset="0"/>
              </a:rPr>
              <a:t>employment</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through all measures tending to encourage employers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hire and keep in employment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persons with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disabilities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in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the ordinary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working environment and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to adjust the working conditions to the needs of the disabled or,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where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this is not possible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by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reason of the disability,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by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arranging for or creating sheltered employment according to the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level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of disability.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In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certain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cases</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such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measures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may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require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recourse 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specialised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placement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and support services; </a:t>
            </a:r>
            <a:endPar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endParaRPr>
          </a:p>
          <a:p>
            <a:pPr algn="just">
              <a:buFont typeface="+mj-lt"/>
              <a:buAutoNum type="arabicPeriod"/>
            </a:pPr>
            <a:r>
              <a:rPr lang="en-GB" sz="1600" dirty="0" smtClean="0">
                <a:latin typeface="Times New Roman" panose="02020603050405020304" pitchFamily="18" charset="0"/>
                <a:cs typeface="Times New Roman" panose="02020603050405020304" pitchFamily="18" charset="0"/>
              </a:rPr>
              <a:t>to </a:t>
            </a:r>
            <a:r>
              <a:rPr lang="en-GB" sz="1600" dirty="0">
                <a:latin typeface="Times New Roman" panose="02020603050405020304" pitchFamily="18" charset="0"/>
                <a:cs typeface="Times New Roman" panose="02020603050405020304" pitchFamily="18" charset="0"/>
              </a:rPr>
              <a:t>promote </a:t>
            </a:r>
            <a:r>
              <a:rPr lang="en-GB" sz="1600" dirty="0" smtClean="0">
                <a:latin typeface="Times New Roman" panose="02020603050405020304" pitchFamily="18" charset="0"/>
                <a:cs typeface="Times New Roman" panose="02020603050405020304" pitchFamily="18" charset="0"/>
              </a:rPr>
              <a:t>their </a:t>
            </a:r>
            <a:r>
              <a:rPr lang="en-GB" sz="1600" dirty="0">
                <a:latin typeface="Times New Roman" panose="02020603050405020304" pitchFamily="18" charset="0"/>
                <a:cs typeface="Times New Roman" panose="02020603050405020304" pitchFamily="18" charset="0"/>
              </a:rPr>
              <a:t>full </a:t>
            </a:r>
            <a:r>
              <a:rPr lang="en-GB" sz="1600" b="1" dirty="0">
                <a:latin typeface="Times New Roman" panose="02020603050405020304" pitchFamily="18" charset="0"/>
                <a:cs typeface="Times New Roman" panose="02020603050405020304" pitchFamily="18" charset="0"/>
              </a:rPr>
              <a:t>social integration and participation in the life of the community </a:t>
            </a:r>
            <a:r>
              <a:rPr lang="en-GB" sz="1600" dirty="0">
                <a:latin typeface="Times New Roman" panose="02020603050405020304" pitchFamily="18" charset="0"/>
                <a:cs typeface="Times New Roman" panose="02020603050405020304" pitchFamily="18" charset="0"/>
              </a:rPr>
              <a:t>in particular </a:t>
            </a:r>
            <a:r>
              <a:rPr lang="en-GB" sz="1600" dirty="0" smtClean="0">
                <a:latin typeface="Times New Roman" panose="02020603050405020304" pitchFamily="18" charset="0"/>
                <a:cs typeface="Times New Roman" panose="02020603050405020304" pitchFamily="18" charset="0"/>
              </a:rPr>
              <a:t>through measures</a:t>
            </a:r>
            <a:r>
              <a:rPr lang="en-GB" sz="1600" dirty="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including technical aids</a:t>
            </a:r>
            <a:r>
              <a:rPr lang="en-GB" sz="1600" dirty="0">
                <a:latin typeface="Times New Roman" panose="02020603050405020304" pitchFamily="18" charset="0"/>
                <a:cs typeface="Times New Roman" panose="02020603050405020304" pitchFamily="18" charset="0"/>
              </a:rPr>
              <a:t>, aiming </a:t>
            </a:r>
            <a:r>
              <a:rPr lang="en-GB" sz="1600" dirty="0" smtClean="0">
                <a:latin typeface="Times New Roman" panose="02020603050405020304" pitchFamily="18" charset="0"/>
                <a:cs typeface="Times New Roman" panose="02020603050405020304" pitchFamily="18" charset="0"/>
              </a:rPr>
              <a:t>to </a:t>
            </a:r>
            <a:r>
              <a:rPr lang="en-GB" sz="1600" dirty="0">
                <a:latin typeface="Times New Roman" panose="02020603050405020304" pitchFamily="18" charset="0"/>
                <a:cs typeface="Times New Roman" panose="02020603050405020304" pitchFamily="18" charset="0"/>
              </a:rPr>
              <a:t>overcome </a:t>
            </a:r>
            <a:r>
              <a:rPr lang="en-GB" sz="1600" dirty="0" smtClean="0">
                <a:latin typeface="Times New Roman" panose="02020603050405020304" pitchFamily="18" charset="0"/>
                <a:cs typeface="Times New Roman" panose="02020603050405020304" pitchFamily="18" charset="0"/>
              </a:rPr>
              <a:t>barriers to </a:t>
            </a:r>
            <a:r>
              <a:rPr lang="en-GB" sz="1600" dirty="0">
                <a:latin typeface="Times New Roman" panose="02020603050405020304" pitchFamily="18" charset="0"/>
                <a:cs typeface="Times New Roman" panose="02020603050405020304" pitchFamily="18" charset="0"/>
              </a:rPr>
              <a:t>communication </a:t>
            </a:r>
            <a:r>
              <a:rPr lang="en-GB" sz="1600" dirty="0" smtClean="0">
                <a:latin typeface="Times New Roman" panose="02020603050405020304" pitchFamily="18" charset="0"/>
                <a:cs typeface="Times New Roman" panose="02020603050405020304" pitchFamily="18" charset="0"/>
              </a:rPr>
              <a:t>and </a:t>
            </a:r>
            <a:r>
              <a:rPr lang="en-GB" sz="1600" dirty="0">
                <a:latin typeface="Times New Roman" panose="02020603050405020304" pitchFamily="18" charset="0"/>
                <a:cs typeface="Times New Roman" panose="02020603050405020304" pitchFamily="18" charset="0"/>
              </a:rPr>
              <a:t>mobility and </a:t>
            </a:r>
            <a:r>
              <a:rPr lang="en-GB" sz="1600" dirty="0" smtClean="0">
                <a:latin typeface="Times New Roman" panose="02020603050405020304" pitchFamily="18" charset="0"/>
                <a:cs typeface="Times New Roman" panose="02020603050405020304" pitchFamily="18" charset="0"/>
              </a:rPr>
              <a:t>enabling </a:t>
            </a:r>
            <a:r>
              <a:rPr lang="en-GB" sz="1600" dirty="0">
                <a:latin typeface="Times New Roman" panose="02020603050405020304" pitchFamily="18" charset="0"/>
                <a:cs typeface="Times New Roman" panose="02020603050405020304" pitchFamily="18" charset="0"/>
              </a:rPr>
              <a:t>access to transport, housing, cultural activities </a:t>
            </a:r>
            <a:r>
              <a:rPr lang="en-GB" sz="1600" dirty="0" smtClean="0">
                <a:latin typeface="Times New Roman" panose="02020603050405020304" pitchFamily="18" charset="0"/>
                <a:cs typeface="Times New Roman" panose="02020603050405020304" pitchFamily="18" charset="0"/>
              </a:rPr>
              <a:t>and </a:t>
            </a:r>
            <a:r>
              <a:rPr lang="en-GB" sz="1600" dirty="0">
                <a:latin typeface="Times New Roman" panose="02020603050405020304" pitchFamily="18" charset="0"/>
                <a:cs typeface="Times New Roman" panose="02020603050405020304" pitchFamily="18" charset="0"/>
              </a:rPr>
              <a:t>leisure. </a:t>
            </a:r>
          </a:p>
          <a:p>
            <a:endParaRPr lang="en-GB" sz="1200" dirty="0"/>
          </a:p>
        </p:txBody>
      </p:sp>
    </p:spTree>
    <p:extLst>
      <p:ext uri="{BB962C8B-B14F-4D97-AF65-F5344CB8AC3E}">
        <p14:creationId xmlns:p14="http://schemas.microsoft.com/office/powerpoint/2010/main" xmlns="" val="132557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3548" y="1196752"/>
            <a:ext cx="8209408" cy="504825"/>
          </a:xfrm>
        </p:spPr>
        <p:txBody>
          <a:bodyPr/>
          <a:lstStyle/>
          <a:p>
            <a:r>
              <a:rPr lang="en-GB" b="1" dirty="0"/>
              <a:t>K</a:t>
            </a:r>
            <a:r>
              <a:rPr lang="en-GB" b="1" dirty="0" smtClean="0"/>
              <a:t>ey information taken </a:t>
            </a:r>
            <a:r>
              <a:rPr lang="en-GB" b="1" dirty="0"/>
              <a:t>into consideration</a:t>
            </a:r>
            <a:r>
              <a:rPr lang="en-GB" b="1" dirty="0" smtClean="0"/>
              <a:t>:</a:t>
            </a:r>
            <a:endParaRPr lang="en-GB" b="1" dirty="0"/>
          </a:p>
        </p:txBody>
      </p:sp>
      <p:sp>
        <p:nvSpPr>
          <p:cNvPr id="3" name="Espace réservé du contenu 2"/>
          <p:cNvSpPr>
            <a:spLocks noGrp="1"/>
          </p:cNvSpPr>
          <p:nvPr>
            <p:ph idx="1"/>
          </p:nvPr>
        </p:nvSpPr>
        <p:spPr>
          <a:xfrm>
            <a:off x="323528" y="1880828"/>
            <a:ext cx="8388932" cy="4977172"/>
          </a:xfrm>
        </p:spPr>
        <p:txBody>
          <a:bodyPr/>
          <a:lstStyle/>
          <a:p>
            <a:pPr>
              <a:spcBef>
                <a:spcPts val="0"/>
              </a:spcBef>
            </a:pPr>
            <a:r>
              <a:rPr lang="en-US" sz="2400" dirty="0">
                <a:latin typeface="Times New Roman" panose="02020603050405020304" pitchFamily="18" charset="0"/>
                <a:cs typeface="Times New Roman" panose="02020603050405020304" pitchFamily="18" charset="0"/>
              </a:rPr>
              <a:t>Anti-discrimination legislation and integrated approach</a:t>
            </a:r>
            <a:endParaRPr lang="en-GB" sz="2400" dirty="0">
              <a:latin typeface="Times New Roman" panose="02020603050405020304" pitchFamily="18" charset="0"/>
              <a:cs typeface="Times New Roman" panose="02020603050405020304" pitchFamily="18" charset="0"/>
            </a:endParaRPr>
          </a:p>
          <a:p>
            <a:pPr>
              <a:spcBef>
                <a:spcPts val="0"/>
              </a:spcBef>
            </a:pPr>
            <a:r>
              <a:rPr lang="en-US" sz="2400" dirty="0">
                <a:latin typeface="Times New Roman" panose="02020603050405020304" pitchFamily="18" charset="0"/>
                <a:cs typeface="Times New Roman" panose="02020603050405020304" pitchFamily="18" charset="0"/>
              </a:rPr>
              <a:t>Consultation</a:t>
            </a:r>
            <a:endParaRPr lang="en-GB" sz="2400" dirty="0">
              <a:latin typeface="Times New Roman" panose="02020603050405020304" pitchFamily="18" charset="0"/>
              <a:cs typeface="Times New Roman" panose="02020603050405020304" pitchFamily="18" charset="0"/>
            </a:endParaRPr>
          </a:p>
          <a:p>
            <a:pPr>
              <a:spcBef>
                <a:spcPts val="0"/>
              </a:spcBef>
            </a:pPr>
            <a:r>
              <a:rPr lang="en-US" sz="2400" dirty="0">
                <a:latin typeface="Times New Roman" panose="02020603050405020304" pitchFamily="18" charset="0"/>
                <a:cs typeface="Times New Roman" panose="02020603050405020304" pitchFamily="18" charset="0"/>
              </a:rPr>
              <a:t>Forms of financial aid to increase the autonomy of persons with disabilities</a:t>
            </a:r>
            <a:endParaRPr lang="en-GB" sz="2400" dirty="0">
              <a:latin typeface="Times New Roman" panose="02020603050405020304" pitchFamily="18" charset="0"/>
              <a:cs typeface="Times New Roman" panose="02020603050405020304" pitchFamily="18" charset="0"/>
            </a:endParaRPr>
          </a:p>
          <a:p>
            <a:pPr>
              <a:spcBef>
                <a:spcPts val="0"/>
              </a:spcBef>
            </a:pPr>
            <a:r>
              <a:rPr lang="en-US" sz="2400" dirty="0">
                <a:latin typeface="Times New Roman" panose="02020603050405020304" pitchFamily="18" charset="0"/>
                <a:cs typeface="Times New Roman" panose="02020603050405020304" pitchFamily="18" charset="0"/>
              </a:rPr>
              <a:t>Measures to overcome obstacles</a:t>
            </a:r>
            <a:endParaRPr lang="en-GB" sz="2400" dirty="0">
              <a:latin typeface="Times New Roman" panose="02020603050405020304" pitchFamily="18" charset="0"/>
              <a:cs typeface="Times New Roman" panose="02020603050405020304" pitchFamily="18" charset="0"/>
            </a:endParaRPr>
          </a:p>
          <a:p>
            <a:pPr>
              <a:spcBef>
                <a:spcPts val="0"/>
              </a:spcBef>
            </a:pPr>
            <a:r>
              <a:rPr lang="en-US" sz="2400" dirty="0">
                <a:latin typeface="Times New Roman" panose="02020603050405020304" pitchFamily="18" charset="0"/>
                <a:cs typeface="Times New Roman" panose="02020603050405020304" pitchFamily="18" charset="0"/>
              </a:rPr>
              <a:t>Technical aids</a:t>
            </a:r>
            <a:endParaRPr lang="en-GB" sz="2400" dirty="0">
              <a:latin typeface="Times New Roman" panose="02020603050405020304" pitchFamily="18" charset="0"/>
              <a:cs typeface="Times New Roman" panose="02020603050405020304" pitchFamily="18" charset="0"/>
            </a:endParaRPr>
          </a:p>
          <a:p>
            <a:pPr>
              <a:spcBef>
                <a:spcPts val="0"/>
              </a:spcBef>
            </a:pPr>
            <a:r>
              <a:rPr lang="en-US" sz="2400" dirty="0" smtClean="0">
                <a:latin typeface="Times New Roman" panose="02020603050405020304" pitchFamily="18" charset="0"/>
                <a:cs typeface="Times New Roman" panose="02020603050405020304" pitchFamily="18" charset="0"/>
              </a:rPr>
              <a:t>Communication </a:t>
            </a:r>
            <a:r>
              <a:rPr lang="en-US" sz="2400" dirty="0">
                <a:latin typeface="Times New Roman" panose="02020603050405020304" pitchFamily="18" charset="0"/>
                <a:cs typeface="Times New Roman" panose="02020603050405020304" pitchFamily="18" charset="0"/>
              </a:rPr>
              <a:t>(including the new information technology and by giving official status to sign language)</a:t>
            </a:r>
            <a:endParaRPr lang="en-GB" sz="2400" dirty="0">
              <a:latin typeface="Times New Roman" panose="02020603050405020304" pitchFamily="18" charset="0"/>
              <a:cs typeface="Times New Roman" panose="02020603050405020304" pitchFamily="18" charset="0"/>
            </a:endParaRPr>
          </a:p>
          <a:p>
            <a:pPr>
              <a:spcBef>
                <a:spcPts val="0"/>
              </a:spcBef>
            </a:pPr>
            <a:r>
              <a:rPr lang="en-US" sz="2400" dirty="0" smtClean="0">
                <a:latin typeface="Times New Roman" panose="02020603050405020304" pitchFamily="18" charset="0"/>
                <a:cs typeface="Times New Roman" panose="02020603050405020304" pitchFamily="18" charset="0"/>
              </a:rPr>
              <a:t>Mobility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transport </a:t>
            </a:r>
            <a:r>
              <a:rPr lang="en-US" sz="2400" dirty="0">
                <a:latin typeface="Times New Roman" panose="02020603050405020304" pitchFamily="18" charset="0"/>
                <a:cs typeface="Times New Roman" panose="02020603050405020304" pitchFamily="18" charset="0"/>
              </a:rPr>
              <a:t>(land, rail, sea and air)</a:t>
            </a:r>
            <a:endParaRPr lang="en-GB" sz="2400" dirty="0">
              <a:latin typeface="Times New Roman" panose="02020603050405020304" pitchFamily="18" charset="0"/>
              <a:cs typeface="Times New Roman" panose="02020603050405020304" pitchFamily="18" charset="0"/>
            </a:endParaRPr>
          </a:p>
          <a:p>
            <a:pPr>
              <a:spcBef>
                <a:spcPts val="0"/>
              </a:spcBef>
            </a:pPr>
            <a:r>
              <a:rPr lang="en-US" sz="2400" dirty="0" smtClean="0">
                <a:latin typeface="Times New Roman" panose="02020603050405020304" pitchFamily="18" charset="0"/>
                <a:cs typeface="Times New Roman" panose="02020603050405020304" pitchFamily="18" charset="0"/>
              </a:rPr>
              <a:t>Housing </a:t>
            </a:r>
            <a:r>
              <a:rPr lang="en-US" sz="2400" dirty="0">
                <a:latin typeface="Times New Roman" panose="02020603050405020304" pitchFamily="18" charset="0"/>
                <a:cs typeface="Times New Roman" panose="02020603050405020304" pitchFamily="18" charset="0"/>
              </a:rPr>
              <a:t>(public, social and private, whether they’re newly built or renovated)</a:t>
            </a:r>
            <a:endParaRPr lang="en-GB" sz="2400" dirty="0">
              <a:latin typeface="Times New Roman" panose="02020603050405020304" pitchFamily="18" charset="0"/>
              <a:cs typeface="Times New Roman" panose="02020603050405020304" pitchFamily="18" charset="0"/>
            </a:endParaRPr>
          </a:p>
          <a:p>
            <a:pPr>
              <a:spcBef>
                <a:spcPts val="0"/>
              </a:spcBef>
            </a:pPr>
            <a:r>
              <a:rPr lang="en-US" sz="2400" dirty="0">
                <a:latin typeface="Times New Roman" panose="02020603050405020304" pitchFamily="18" charset="0"/>
                <a:cs typeface="Times New Roman" panose="02020603050405020304" pitchFamily="18" charset="0"/>
              </a:rPr>
              <a:t>Culture and </a:t>
            </a:r>
            <a:r>
              <a:rPr lang="en-US" sz="2400" dirty="0" smtClean="0">
                <a:latin typeface="Times New Roman" panose="02020603050405020304" pitchFamily="18" charset="0"/>
                <a:cs typeface="Times New Roman" panose="02020603050405020304" pitchFamily="18" charset="0"/>
              </a:rPr>
              <a:t>leisure </a:t>
            </a:r>
            <a:r>
              <a:rPr lang="en-US" sz="2400" dirty="0">
                <a:latin typeface="Times New Roman" panose="02020603050405020304" pitchFamily="18" charset="0"/>
                <a:cs typeface="Times New Roman" panose="02020603050405020304" pitchFamily="18" charset="0"/>
              </a:rPr>
              <a:t>(social and sporting activities</a:t>
            </a:r>
            <a:r>
              <a:rPr lang="en-US"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p:txBody>
      </p:sp>
      <p:sp>
        <p:nvSpPr>
          <p:cNvPr id="4" name="Titre 1"/>
          <p:cNvSpPr txBox="1">
            <a:spLocks/>
          </p:cNvSpPr>
          <p:nvPr/>
        </p:nvSpPr>
        <p:spPr bwMode="auto">
          <a:xfrm>
            <a:off x="6843481" y="260648"/>
            <a:ext cx="1836056" cy="50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Myriad Pro" pitchFamily="34" charset="0"/>
                <a:cs typeface="Arial" charset="0"/>
              </a:defRPr>
            </a:lvl2pPr>
            <a:lvl3pPr algn="ctr" rtl="0" eaLnBrk="0" fontAlgn="base" hangingPunct="0">
              <a:spcBef>
                <a:spcPct val="0"/>
              </a:spcBef>
              <a:spcAft>
                <a:spcPct val="0"/>
              </a:spcAft>
              <a:defRPr sz="3200">
                <a:solidFill>
                  <a:schemeClr val="tx2"/>
                </a:solidFill>
                <a:latin typeface="Myriad Pro" pitchFamily="34" charset="0"/>
                <a:cs typeface="Arial" charset="0"/>
              </a:defRPr>
            </a:lvl3pPr>
            <a:lvl4pPr algn="ctr" rtl="0" eaLnBrk="0" fontAlgn="base" hangingPunct="0">
              <a:spcBef>
                <a:spcPct val="0"/>
              </a:spcBef>
              <a:spcAft>
                <a:spcPct val="0"/>
              </a:spcAft>
              <a:defRPr sz="3200">
                <a:solidFill>
                  <a:schemeClr val="tx2"/>
                </a:solidFill>
                <a:latin typeface="Myriad Pro" pitchFamily="34" charset="0"/>
                <a:cs typeface="Arial" charset="0"/>
              </a:defRPr>
            </a:lvl4pPr>
            <a:lvl5pPr algn="ctr" rtl="0" eaLnBrk="0" fontAlgn="base" hangingPunct="0">
              <a:spcBef>
                <a:spcPct val="0"/>
              </a:spcBef>
              <a:spcAft>
                <a:spcPct val="0"/>
              </a:spcAft>
              <a:defRPr sz="3200">
                <a:solidFill>
                  <a:schemeClr val="tx2"/>
                </a:solidFill>
                <a:latin typeface="Myriad Pro" pitchFamily="34" charset="0"/>
                <a:cs typeface="Arial" charset="0"/>
              </a:defRPr>
            </a:lvl5pPr>
            <a:lvl6pPr marL="457200" algn="ctr" rtl="0" fontAlgn="base">
              <a:spcBef>
                <a:spcPct val="0"/>
              </a:spcBef>
              <a:spcAft>
                <a:spcPct val="0"/>
              </a:spcAft>
              <a:defRPr sz="3200">
                <a:solidFill>
                  <a:schemeClr val="tx2"/>
                </a:solidFill>
                <a:latin typeface="Myriad Pro" pitchFamily="34" charset="0"/>
                <a:cs typeface="Arial" charset="0"/>
              </a:defRPr>
            </a:lvl6pPr>
            <a:lvl7pPr marL="914400" algn="ctr" rtl="0" fontAlgn="base">
              <a:spcBef>
                <a:spcPct val="0"/>
              </a:spcBef>
              <a:spcAft>
                <a:spcPct val="0"/>
              </a:spcAft>
              <a:defRPr sz="3200">
                <a:solidFill>
                  <a:schemeClr val="tx2"/>
                </a:solidFill>
                <a:latin typeface="Myriad Pro" pitchFamily="34" charset="0"/>
                <a:cs typeface="Arial" charset="0"/>
              </a:defRPr>
            </a:lvl7pPr>
            <a:lvl8pPr marL="1371600" algn="ctr" rtl="0" fontAlgn="base">
              <a:spcBef>
                <a:spcPct val="0"/>
              </a:spcBef>
              <a:spcAft>
                <a:spcPct val="0"/>
              </a:spcAft>
              <a:defRPr sz="3200">
                <a:solidFill>
                  <a:schemeClr val="tx2"/>
                </a:solidFill>
                <a:latin typeface="Myriad Pro" pitchFamily="34" charset="0"/>
                <a:cs typeface="Arial" charset="0"/>
              </a:defRPr>
            </a:lvl8pPr>
            <a:lvl9pPr marL="1828800" algn="ctr" rtl="0" fontAlgn="base">
              <a:spcBef>
                <a:spcPct val="0"/>
              </a:spcBef>
              <a:spcAft>
                <a:spcPct val="0"/>
              </a:spcAft>
              <a:defRPr sz="3200">
                <a:solidFill>
                  <a:schemeClr val="tx2"/>
                </a:solidFill>
                <a:latin typeface="Myriad Pro" pitchFamily="34" charset="0"/>
                <a:cs typeface="Arial" charset="0"/>
              </a:defRPr>
            </a:lvl9pPr>
          </a:lstStyle>
          <a:p>
            <a:r>
              <a:rPr lang="en-GB" b="1" kern="0" dirty="0" smtClean="0">
                <a:solidFill>
                  <a:schemeClr val="bg1"/>
                </a:solidFill>
              </a:rPr>
              <a:t>15§3</a:t>
            </a:r>
            <a:endParaRPr lang="en-GB" b="1" kern="0" dirty="0">
              <a:solidFill>
                <a:schemeClr val="bg1"/>
              </a:solidFill>
            </a:endParaRPr>
          </a:p>
        </p:txBody>
      </p:sp>
    </p:spTree>
    <p:extLst>
      <p:ext uri="{BB962C8B-B14F-4D97-AF65-F5344CB8AC3E}">
        <p14:creationId xmlns:p14="http://schemas.microsoft.com/office/powerpoint/2010/main" xmlns="" val="4270092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3708" y="1052736"/>
            <a:ext cx="7056784" cy="1728192"/>
          </a:xfrm>
        </p:spPr>
        <p:txBody>
          <a:bodyPr/>
          <a:lstStyle/>
          <a:p>
            <a:pPr algn="r"/>
            <a:r>
              <a:rPr lang="en-US" b="1" dirty="0">
                <a:latin typeface="Times New Roman" panose="02020603050405020304" pitchFamily="18" charset="0"/>
                <a:cs typeface="Times New Roman" panose="02020603050405020304" pitchFamily="18" charset="0"/>
              </a:rPr>
              <a:t>T</a:t>
            </a:r>
            <a:r>
              <a:rPr lang="en-US" b="1" dirty="0" smtClean="0">
                <a:latin typeface="Times New Roman" panose="02020603050405020304" pitchFamily="18" charset="0"/>
                <a:cs typeface="Times New Roman" panose="02020603050405020304" pitchFamily="18" charset="0"/>
              </a:rPr>
              <a:t>he </a:t>
            </a:r>
            <a:r>
              <a:rPr lang="en-US" b="1" dirty="0">
                <a:latin typeface="Times New Roman" panose="02020603050405020304" pitchFamily="18" charset="0"/>
                <a:cs typeface="Times New Roman" panose="02020603050405020304" pitchFamily="18" charset="0"/>
              </a:rPr>
              <a:t>main rights guaranteed by the </a:t>
            </a:r>
            <a:r>
              <a:rPr lang="en-US" b="1" dirty="0" smtClean="0">
                <a:latin typeface="Times New Roman" panose="02020603050405020304" pitchFamily="18" charset="0"/>
                <a:cs typeface="Times New Roman" panose="02020603050405020304" pitchFamily="18" charset="0"/>
              </a:rPr>
              <a:t>Revised </a:t>
            </a:r>
            <a:r>
              <a:rPr lang="en-US" b="1" dirty="0">
                <a:latin typeface="Times New Roman" panose="02020603050405020304" pitchFamily="18" charset="0"/>
                <a:cs typeface="Times New Roman" panose="02020603050405020304" pitchFamily="18" charset="0"/>
              </a:rPr>
              <a:t>Social Charter</a:t>
            </a:r>
            <a:r>
              <a:rPr lang="en-US" b="1" dirty="0" smtClean="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which also apply to persons with disabilities </a:t>
            </a:r>
            <a:r>
              <a:rPr lang="en-GB" b="1" dirty="0">
                <a:latin typeface="Times New Roman" panose="02020603050405020304" pitchFamily="18" charset="0"/>
                <a:cs typeface="Times New Roman" panose="02020603050405020304" pitchFamily="18" charset="0"/>
              </a:rPr>
              <a:t/>
            </a:r>
            <a:br>
              <a:rPr lang="en-GB"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t>
            </a:r>
            <a:endParaRPr lang="en-GB" b="1" dirty="0">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674046552"/>
              </p:ext>
            </p:extLst>
          </p:nvPr>
        </p:nvGraphicFramePr>
        <p:xfrm>
          <a:off x="359532" y="872716"/>
          <a:ext cx="8676964" cy="59852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p:cNvSpPr txBox="1">
            <a:spLocks/>
          </p:cNvSpPr>
          <p:nvPr/>
        </p:nvSpPr>
        <p:spPr bwMode="auto">
          <a:xfrm>
            <a:off x="5220072" y="536643"/>
            <a:ext cx="3989347" cy="16561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Myriad Pro" pitchFamily="34" charset="0"/>
                <a:cs typeface="Arial" charset="0"/>
              </a:defRPr>
            </a:lvl2pPr>
            <a:lvl3pPr algn="ctr" rtl="0" eaLnBrk="0" fontAlgn="base" hangingPunct="0">
              <a:spcBef>
                <a:spcPct val="0"/>
              </a:spcBef>
              <a:spcAft>
                <a:spcPct val="0"/>
              </a:spcAft>
              <a:defRPr sz="3200">
                <a:solidFill>
                  <a:schemeClr val="tx2"/>
                </a:solidFill>
                <a:latin typeface="Myriad Pro" pitchFamily="34" charset="0"/>
                <a:cs typeface="Arial" charset="0"/>
              </a:defRPr>
            </a:lvl3pPr>
            <a:lvl4pPr algn="ctr" rtl="0" eaLnBrk="0" fontAlgn="base" hangingPunct="0">
              <a:spcBef>
                <a:spcPct val="0"/>
              </a:spcBef>
              <a:spcAft>
                <a:spcPct val="0"/>
              </a:spcAft>
              <a:defRPr sz="3200">
                <a:solidFill>
                  <a:schemeClr val="tx2"/>
                </a:solidFill>
                <a:latin typeface="Myriad Pro" pitchFamily="34" charset="0"/>
                <a:cs typeface="Arial" charset="0"/>
              </a:defRPr>
            </a:lvl4pPr>
            <a:lvl5pPr algn="ctr" rtl="0" eaLnBrk="0" fontAlgn="base" hangingPunct="0">
              <a:spcBef>
                <a:spcPct val="0"/>
              </a:spcBef>
              <a:spcAft>
                <a:spcPct val="0"/>
              </a:spcAft>
              <a:defRPr sz="3200">
                <a:solidFill>
                  <a:schemeClr val="tx2"/>
                </a:solidFill>
                <a:latin typeface="Myriad Pro" pitchFamily="34" charset="0"/>
                <a:cs typeface="Arial" charset="0"/>
              </a:defRPr>
            </a:lvl5pPr>
            <a:lvl6pPr marL="457200" algn="ctr" rtl="0" fontAlgn="base">
              <a:spcBef>
                <a:spcPct val="0"/>
              </a:spcBef>
              <a:spcAft>
                <a:spcPct val="0"/>
              </a:spcAft>
              <a:defRPr sz="3200">
                <a:solidFill>
                  <a:schemeClr val="tx2"/>
                </a:solidFill>
                <a:latin typeface="Myriad Pro" pitchFamily="34" charset="0"/>
                <a:cs typeface="Arial" charset="0"/>
              </a:defRPr>
            </a:lvl6pPr>
            <a:lvl7pPr marL="914400" algn="ctr" rtl="0" fontAlgn="base">
              <a:spcBef>
                <a:spcPct val="0"/>
              </a:spcBef>
              <a:spcAft>
                <a:spcPct val="0"/>
              </a:spcAft>
              <a:defRPr sz="3200">
                <a:solidFill>
                  <a:schemeClr val="tx2"/>
                </a:solidFill>
                <a:latin typeface="Myriad Pro" pitchFamily="34" charset="0"/>
                <a:cs typeface="Arial" charset="0"/>
              </a:defRPr>
            </a:lvl7pPr>
            <a:lvl8pPr marL="1371600" algn="ctr" rtl="0" fontAlgn="base">
              <a:spcBef>
                <a:spcPct val="0"/>
              </a:spcBef>
              <a:spcAft>
                <a:spcPct val="0"/>
              </a:spcAft>
              <a:defRPr sz="3200">
                <a:solidFill>
                  <a:schemeClr val="tx2"/>
                </a:solidFill>
                <a:latin typeface="Myriad Pro" pitchFamily="34" charset="0"/>
                <a:cs typeface="Arial" charset="0"/>
              </a:defRPr>
            </a:lvl8pPr>
            <a:lvl9pPr marL="1828800" algn="ctr" rtl="0" fontAlgn="base">
              <a:spcBef>
                <a:spcPct val="0"/>
              </a:spcBef>
              <a:spcAft>
                <a:spcPct val="0"/>
              </a:spcAft>
              <a:defRPr sz="3200">
                <a:solidFill>
                  <a:schemeClr val="tx2"/>
                </a:solidFill>
                <a:latin typeface="Myriad Pro" pitchFamily="34" charset="0"/>
                <a:cs typeface="Arial" charset="0"/>
              </a:defRPr>
            </a:lvl9pPr>
          </a:lstStyle>
          <a:p>
            <a:pPr algn="r"/>
            <a:endParaRPr lang="en-GB" sz="2600" b="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4070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39552" y="1124744"/>
            <a:ext cx="7920236" cy="828675"/>
          </a:xfrm>
        </p:spPr>
        <p:txBody>
          <a:bodyPr/>
          <a:lstStyle/>
          <a:p>
            <a:r>
              <a:rPr lang="en-GB" altLang="fi-FI" b="1" dirty="0" smtClean="0">
                <a:latin typeface="Times New Roman" panose="02020603050405020304" pitchFamily="18" charset="0"/>
                <a:cs typeface="Times New Roman" panose="02020603050405020304" pitchFamily="18" charset="0"/>
              </a:rPr>
              <a:t>The European Committee of Social Rights</a:t>
            </a:r>
            <a:br>
              <a:rPr lang="en-GB" altLang="fi-FI" b="1" dirty="0" smtClean="0">
                <a:latin typeface="Times New Roman" panose="02020603050405020304" pitchFamily="18" charset="0"/>
                <a:cs typeface="Times New Roman" panose="02020603050405020304" pitchFamily="18" charset="0"/>
              </a:rPr>
            </a:br>
            <a:r>
              <a:rPr lang="en-GB" altLang="fi-FI" b="1" dirty="0" smtClean="0">
                <a:latin typeface="Times New Roman" panose="02020603050405020304" pitchFamily="18" charset="0"/>
                <a:cs typeface="Times New Roman" panose="02020603050405020304" pitchFamily="18" charset="0"/>
              </a:rPr>
              <a:t>(ECSR)</a:t>
            </a:r>
            <a:endParaRPr lang="fi-FI" altLang="fi-FI"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2132856"/>
            <a:ext cx="7561263" cy="2366231"/>
          </a:xfrm>
        </p:spPr>
        <p:txBody>
          <a:bodyPr/>
          <a:lstStyle/>
          <a:p>
            <a:pPr>
              <a:defRPr/>
            </a:pPr>
            <a:r>
              <a:rPr lang="en-GB" sz="2400" dirty="0" smtClean="0">
                <a:latin typeface="Times New Roman" panose="02020603050405020304" pitchFamily="18" charset="0"/>
                <a:cs typeface="Times New Roman" panose="02020603050405020304" pitchFamily="18" charset="0"/>
              </a:rPr>
              <a:t>A committee of  15 independent and impartial experts</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                    acting in their individual capacity</a:t>
            </a:r>
          </a:p>
          <a:p>
            <a:pPr>
              <a:defRPr/>
            </a:pPr>
            <a:r>
              <a:rPr lang="en-GB" sz="2400" dirty="0" smtClean="0">
                <a:latin typeface="Times New Roman" panose="02020603050405020304" pitchFamily="18" charset="0"/>
                <a:cs typeface="Times New Roman" panose="02020603050405020304" pitchFamily="18" charset="0"/>
              </a:rPr>
              <a:t>Chosen by the Committee of Ministers for a period of six years, renewable once</a:t>
            </a:r>
          </a:p>
          <a:p>
            <a:pPr>
              <a:defRPr/>
            </a:pPr>
            <a:r>
              <a:rPr lang="en-GB" sz="2400" dirty="0" smtClean="0">
                <a:latin typeface="Times New Roman" panose="02020603050405020304" pitchFamily="18" charset="0"/>
                <a:cs typeface="Times New Roman" panose="02020603050405020304" pitchFamily="18" charset="0"/>
              </a:rPr>
              <a:t>7 one-week sessions </a:t>
            </a:r>
          </a:p>
          <a:p>
            <a:pPr marL="0" indent="0">
              <a:buNone/>
              <a:defRPr/>
            </a:pPr>
            <a:r>
              <a:rPr lang="en-GB" sz="2400" dirty="0" smtClean="0">
                <a:latin typeface="Times New Roman" panose="02020603050405020304" pitchFamily="18" charset="0"/>
                <a:cs typeface="Times New Roman" panose="02020603050405020304" pitchFamily="18" charset="0"/>
              </a:rPr>
              <a:t>     per year</a:t>
            </a:r>
            <a:endParaRPr lang="fi-FI" sz="2400" dirty="0">
              <a:latin typeface="Times New Roman" panose="02020603050405020304" pitchFamily="18" charset="0"/>
              <a:cs typeface="Times New Roman" panose="02020603050405020304" pitchFamily="18" charset="0"/>
            </a:endParaRPr>
          </a:p>
        </p:txBody>
      </p:sp>
      <p:pic>
        <p:nvPicPr>
          <p:cNvPr id="25604" name="Picture 1"/>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3419872" y="3573016"/>
            <a:ext cx="5504126" cy="29785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26176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548" y="2348880"/>
            <a:ext cx="7561262" cy="3600450"/>
          </a:xfrm>
        </p:spPr>
        <p:txBody>
          <a:bodyPr/>
          <a:lstStyle/>
          <a:p>
            <a:pPr marL="0" indent="0">
              <a:buFontTx/>
              <a:buNone/>
              <a:defRPr/>
            </a:pPr>
            <a:endParaRPr lang="en-GB" sz="2400" dirty="0" smtClean="0">
              <a:latin typeface="Times New Roman" panose="02020603050405020304" pitchFamily="18" charset="0"/>
              <a:cs typeface="Times New Roman" panose="02020603050405020304" pitchFamily="18" charset="0"/>
            </a:endParaRPr>
          </a:p>
          <a:p>
            <a:pPr>
              <a:defRPr/>
            </a:pPr>
            <a:r>
              <a:rPr lang="en-GB" sz="2400" dirty="0">
                <a:latin typeface="Times New Roman" panose="02020603050405020304" pitchFamily="18" charset="0"/>
                <a:cs typeface="Times New Roman" panose="02020603050405020304" pitchFamily="18" charset="0"/>
              </a:rPr>
              <a:t>Makes a legal assessment of the conformity of national situations in the States parties with the Charter</a:t>
            </a:r>
          </a:p>
          <a:p>
            <a:pPr>
              <a:defRPr/>
            </a:pPr>
            <a:endParaRPr lang="en-GB" sz="2400" dirty="0">
              <a:latin typeface="Times New Roman" panose="02020603050405020304" pitchFamily="18" charset="0"/>
              <a:cs typeface="Times New Roman" panose="02020603050405020304" pitchFamily="18" charset="0"/>
            </a:endParaRPr>
          </a:p>
          <a:p>
            <a:pPr>
              <a:defRPr/>
            </a:pPr>
            <a:r>
              <a:rPr lang="en-GB" sz="2400" dirty="0" smtClean="0">
                <a:latin typeface="Times New Roman" panose="02020603050405020304" pitchFamily="18" charset="0"/>
                <a:cs typeface="Times New Roman" panose="02020603050405020304" pitchFamily="18" charset="0"/>
              </a:rPr>
              <a:t>Has exclusive competence to interpret the Charter</a:t>
            </a:r>
          </a:p>
          <a:p>
            <a:pPr marL="0" indent="0">
              <a:buFontTx/>
              <a:buNone/>
              <a:defRPr/>
            </a:pPr>
            <a:endParaRPr lang="en-GB" sz="2400" dirty="0" smtClean="0">
              <a:latin typeface="Times New Roman" panose="02020603050405020304" pitchFamily="18" charset="0"/>
              <a:cs typeface="Times New Roman" panose="02020603050405020304" pitchFamily="18" charset="0"/>
            </a:endParaRPr>
          </a:p>
          <a:p>
            <a:pPr>
              <a:defRPr/>
            </a:pPr>
            <a:r>
              <a:rPr lang="en-GB" sz="2400" dirty="0" smtClean="0">
                <a:latin typeface="Times New Roman" panose="02020603050405020304" pitchFamily="18" charset="0"/>
                <a:cs typeface="Times New Roman" panose="02020603050405020304" pitchFamily="18" charset="0"/>
              </a:rPr>
              <a:t>Two monitoring mechanisms:                                          periodic reporting and collective complaints.</a:t>
            </a:r>
          </a:p>
        </p:txBody>
      </p:sp>
      <p:sp>
        <p:nvSpPr>
          <p:cNvPr id="5" name="Title 1"/>
          <p:cNvSpPr txBox="1">
            <a:spLocks/>
          </p:cNvSpPr>
          <p:nvPr/>
        </p:nvSpPr>
        <p:spPr bwMode="auto">
          <a:xfrm>
            <a:off x="611560" y="1232756"/>
            <a:ext cx="7920236" cy="828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Myriad Pro" pitchFamily="34" charset="0"/>
                <a:cs typeface="Arial" charset="0"/>
              </a:defRPr>
            </a:lvl2pPr>
            <a:lvl3pPr algn="ctr" rtl="0" eaLnBrk="0" fontAlgn="base" hangingPunct="0">
              <a:spcBef>
                <a:spcPct val="0"/>
              </a:spcBef>
              <a:spcAft>
                <a:spcPct val="0"/>
              </a:spcAft>
              <a:defRPr sz="3200">
                <a:solidFill>
                  <a:schemeClr val="tx2"/>
                </a:solidFill>
                <a:latin typeface="Myriad Pro" pitchFamily="34" charset="0"/>
                <a:cs typeface="Arial" charset="0"/>
              </a:defRPr>
            </a:lvl3pPr>
            <a:lvl4pPr algn="ctr" rtl="0" eaLnBrk="0" fontAlgn="base" hangingPunct="0">
              <a:spcBef>
                <a:spcPct val="0"/>
              </a:spcBef>
              <a:spcAft>
                <a:spcPct val="0"/>
              </a:spcAft>
              <a:defRPr sz="3200">
                <a:solidFill>
                  <a:schemeClr val="tx2"/>
                </a:solidFill>
                <a:latin typeface="Myriad Pro" pitchFamily="34" charset="0"/>
                <a:cs typeface="Arial" charset="0"/>
              </a:defRPr>
            </a:lvl4pPr>
            <a:lvl5pPr algn="ctr" rtl="0" eaLnBrk="0" fontAlgn="base" hangingPunct="0">
              <a:spcBef>
                <a:spcPct val="0"/>
              </a:spcBef>
              <a:spcAft>
                <a:spcPct val="0"/>
              </a:spcAft>
              <a:defRPr sz="3200">
                <a:solidFill>
                  <a:schemeClr val="tx2"/>
                </a:solidFill>
                <a:latin typeface="Myriad Pro" pitchFamily="34" charset="0"/>
                <a:cs typeface="Arial" charset="0"/>
              </a:defRPr>
            </a:lvl5pPr>
            <a:lvl6pPr marL="457200" algn="ctr" rtl="0" fontAlgn="base">
              <a:spcBef>
                <a:spcPct val="0"/>
              </a:spcBef>
              <a:spcAft>
                <a:spcPct val="0"/>
              </a:spcAft>
              <a:defRPr sz="3200">
                <a:solidFill>
                  <a:schemeClr val="tx2"/>
                </a:solidFill>
                <a:latin typeface="Myriad Pro" pitchFamily="34" charset="0"/>
                <a:cs typeface="Arial" charset="0"/>
              </a:defRPr>
            </a:lvl6pPr>
            <a:lvl7pPr marL="914400" algn="ctr" rtl="0" fontAlgn="base">
              <a:spcBef>
                <a:spcPct val="0"/>
              </a:spcBef>
              <a:spcAft>
                <a:spcPct val="0"/>
              </a:spcAft>
              <a:defRPr sz="3200">
                <a:solidFill>
                  <a:schemeClr val="tx2"/>
                </a:solidFill>
                <a:latin typeface="Myriad Pro" pitchFamily="34" charset="0"/>
                <a:cs typeface="Arial" charset="0"/>
              </a:defRPr>
            </a:lvl7pPr>
            <a:lvl8pPr marL="1371600" algn="ctr" rtl="0" fontAlgn="base">
              <a:spcBef>
                <a:spcPct val="0"/>
              </a:spcBef>
              <a:spcAft>
                <a:spcPct val="0"/>
              </a:spcAft>
              <a:defRPr sz="3200">
                <a:solidFill>
                  <a:schemeClr val="tx2"/>
                </a:solidFill>
                <a:latin typeface="Myriad Pro" pitchFamily="34" charset="0"/>
                <a:cs typeface="Arial" charset="0"/>
              </a:defRPr>
            </a:lvl8pPr>
            <a:lvl9pPr marL="1828800" algn="ctr" rtl="0" fontAlgn="base">
              <a:spcBef>
                <a:spcPct val="0"/>
              </a:spcBef>
              <a:spcAft>
                <a:spcPct val="0"/>
              </a:spcAft>
              <a:defRPr sz="3200">
                <a:solidFill>
                  <a:schemeClr val="tx2"/>
                </a:solidFill>
                <a:latin typeface="Myriad Pro" pitchFamily="34" charset="0"/>
                <a:cs typeface="Arial" charset="0"/>
              </a:defRPr>
            </a:lvl9pPr>
          </a:lstStyle>
          <a:p>
            <a:r>
              <a:rPr lang="en-GB" altLang="fi-FI" b="1" kern="0" dirty="0" smtClean="0">
                <a:latin typeface="Times New Roman" panose="02020603050405020304" pitchFamily="18" charset="0"/>
                <a:cs typeface="Times New Roman" panose="02020603050405020304" pitchFamily="18" charset="0"/>
              </a:rPr>
              <a:t>The European Committee of Social Rights</a:t>
            </a:r>
            <a:br>
              <a:rPr lang="en-GB" altLang="fi-FI" b="1" kern="0" dirty="0" smtClean="0">
                <a:latin typeface="Times New Roman" panose="02020603050405020304" pitchFamily="18" charset="0"/>
                <a:cs typeface="Times New Roman" panose="02020603050405020304" pitchFamily="18" charset="0"/>
              </a:rPr>
            </a:br>
            <a:r>
              <a:rPr lang="en-GB" altLang="fi-FI" b="1" kern="0" dirty="0" smtClean="0">
                <a:latin typeface="Times New Roman" panose="02020603050405020304" pitchFamily="18" charset="0"/>
                <a:cs typeface="Times New Roman" panose="02020603050405020304" pitchFamily="18" charset="0"/>
              </a:rPr>
              <a:t>(ECSR)</a:t>
            </a:r>
            <a:endParaRPr lang="fi-FI" altLang="fi-FI" kern="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fi-FI" altLang="fi-FI" smtClean="0">
              <a:latin typeface="Times New Roman" panose="02020603050405020304" pitchFamily="18" charset="0"/>
              <a:cs typeface="Times New Roman" panose="02020603050405020304" pitchFamily="18" charset="0"/>
            </a:endParaRPr>
          </a:p>
        </p:txBody>
      </p:sp>
      <p:sp>
        <p:nvSpPr>
          <p:cNvPr id="34819" name="Rectangle 3"/>
          <p:cNvSpPr>
            <a:spLocks noGrp="1" noChangeArrowheads="1"/>
          </p:cNvSpPr>
          <p:nvPr>
            <p:ph type="body" idx="1"/>
          </p:nvPr>
        </p:nvSpPr>
        <p:spPr/>
        <p:txBody>
          <a:bodyPr/>
          <a:lstStyle/>
          <a:p>
            <a:pPr eaLnBrk="1" hangingPunct="1"/>
            <a:endParaRPr lang="fi-FI" altLang="fi-FI" smtClean="0">
              <a:latin typeface="Times New Roman" panose="02020603050405020304" pitchFamily="18" charset="0"/>
              <a:cs typeface="Times New Roman" panose="02020603050405020304" pitchFamily="18" charset="0"/>
            </a:endParaRPr>
          </a:p>
        </p:txBody>
      </p:sp>
      <p:pic>
        <p:nvPicPr>
          <p:cNvPr id="34820" name="Picture 4" descr="PPT_background_2011_cover_ligh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113" y="-55563"/>
            <a:ext cx="9144001" cy="6992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4821" name="Text Box 5"/>
          <p:cNvSpPr txBox="1">
            <a:spLocks noChangeArrowheads="1"/>
          </p:cNvSpPr>
          <p:nvPr/>
        </p:nvSpPr>
        <p:spPr bwMode="auto">
          <a:xfrm>
            <a:off x="827088" y="1592263"/>
            <a:ext cx="7561262" cy="1323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chemeClr val="tx1"/>
                </a:solidFill>
                <a:latin typeface="Myriad Pro" pitchFamily="34"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fi-FI" sz="4000" b="1">
                <a:solidFill>
                  <a:schemeClr val="bg1"/>
                </a:solidFill>
                <a:latin typeface="Times New Roman" panose="02020603050405020304" pitchFamily="18" charset="0"/>
                <a:cs typeface="Times New Roman" panose="02020603050405020304" pitchFamily="18" charset="0"/>
              </a:rPr>
              <a:t>The Collective Complaints Procedure</a:t>
            </a:r>
            <a:endParaRPr lang="en-US" altLang="fi-FI" sz="4000" b="1">
              <a:solidFill>
                <a:schemeClr val="bg1"/>
              </a:solidFill>
              <a:latin typeface="Times New Roman" panose="02020603050405020304" pitchFamily="18" charset="0"/>
              <a:cs typeface="Times New Roman" panose="02020603050405020304" pitchFamily="18" charset="0"/>
            </a:endParaRPr>
          </a:p>
        </p:txBody>
      </p:sp>
      <p:pic>
        <p:nvPicPr>
          <p:cNvPr id="34822" name="Picture 1"/>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3841750" y="3141663"/>
            <a:ext cx="1438275" cy="2041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47564" y="1160748"/>
            <a:ext cx="8064252" cy="504825"/>
          </a:xfrm>
        </p:spPr>
        <p:txBody>
          <a:bodyPr/>
          <a:lstStyle/>
          <a:p>
            <a:pPr algn="just"/>
            <a:r>
              <a:rPr lang="en-GB" altLang="fi-FI" sz="4000" b="1" dirty="0" smtClean="0">
                <a:latin typeface="Times New Roman" panose="02020603050405020304" pitchFamily="18" charset="0"/>
                <a:cs typeface="Times New Roman" panose="02020603050405020304" pitchFamily="18" charset="0"/>
              </a:rPr>
              <a:t>The collective complaints procedure</a:t>
            </a:r>
            <a:endParaRPr lang="fi-FI" altLang="fi-FI" sz="4000" b="1"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75556" y="2060575"/>
            <a:ext cx="8136904" cy="4321175"/>
          </a:xfrm>
        </p:spPr>
        <p:txBody>
          <a:bodyPr/>
          <a:lstStyle/>
          <a:p>
            <a:pPr algn="just">
              <a:defRPr/>
            </a:pPr>
            <a:r>
              <a:rPr lang="en-GB" sz="2400" dirty="0" smtClean="0">
                <a:latin typeface="Times New Roman" panose="02020603050405020304" pitchFamily="18" charset="0"/>
                <a:cs typeface="Times New Roman" panose="02020603050405020304" pitchFamily="18" charset="0"/>
              </a:rPr>
              <a:t>A procedure for examining alleged violations of the Charter</a:t>
            </a:r>
          </a:p>
          <a:p>
            <a:pPr marL="0" indent="0" algn="just">
              <a:buFontTx/>
              <a:buNone/>
              <a:defRPr/>
            </a:pPr>
            <a:endParaRPr lang="en-GB" sz="2400" dirty="0" smtClean="0">
              <a:latin typeface="Times New Roman" panose="02020603050405020304" pitchFamily="18" charset="0"/>
              <a:cs typeface="Times New Roman" panose="02020603050405020304" pitchFamily="18" charset="0"/>
            </a:endParaRPr>
          </a:p>
          <a:p>
            <a:pPr algn="just">
              <a:defRPr/>
            </a:pPr>
            <a:r>
              <a:rPr lang="en-GB" sz="2400" dirty="0" smtClean="0">
                <a:latin typeface="Times New Roman" panose="02020603050405020304" pitchFamily="18" charset="0"/>
                <a:cs typeface="Times New Roman" panose="02020603050405020304" pitchFamily="18" charset="0"/>
              </a:rPr>
              <a:t>A collective complaint is lodged by an organisation – collective in nature</a:t>
            </a:r>
          </a:p>
          <a:p>
            <a:pPr marL="0" indent="0" algn="just">
              <a:buFontTx/>
              <a:buNone/>
              <a:defRPr/>
            </a:pPr>
            <a:endParaRPr lang="en-GB" sz="2400" dirty="0" smtClean="0">
              <a:latin typeface="Times New Roman" panose="02020603050405020304" pitchFamily="18" charset="0"/>
              <a:cs typeface="Times New Roman" panose="02020603050405020304" pitchFamily="18" charset="0"/>
            </a:endParaRPr>
          </a:p>
          <a:p>
            <a:pPr algn="just">
              <a:defRPr/>
            </a:pPr>
            <a:r>
              <a:rPr lang="en-GB" sz="2400" dirty="0" smtClean="0">
                <a:latin typeface="Times New Roman" panose="02020603050405020304" pitchFamily="18" charset="0"/>
                <a:cs typeface="Times New Roman" panose="02020603050405020304" pitchFamily="18" charset="0"/>
              </a:rPr>
              <a:t>An alleged violation of one or more of the provisions accepted by the state party</a:t>
            </a:r>
          </a:p>
          <a:p>
            <a:pPr marL="0" indent="0" algn="just">
              <a:buFontTx/>
              <a:buNone/>
              <a:defRPr/>
            </a:pPr>
            <a:endParaRPr lang="en-GB" sz="2400" dirty="0" smtClean="0">
              <a:latin typeface="Times New Roman" panose="02020603050405020304" pitchFamily="18" charset="0"/>
              <a:cs typeface="Times New Roman" panose="02020603050405020304" pitchFamily="18" charset="0"/>
            </a:endParaRPr>
          </a:p>
          <a:p>
            <a:pPr algn="just">
              <a:defRPr/>
            </a:pPr>
            <a:r>
              <a:rPr lang="en-GB" sz="2400" dirty="0" smtClean="0">
                <a:latin typeface="Times New Roman" panose="02020603050405020304" pitchFamily="18" charset="0"/>
                <a:cs typeface="Times New Roman" panose="02020603050405020304" pitchFamily="18" charset="0"/>
              </a:rPr>
              <a:t>Between 1998 and mid-2017, 151 complaints have been introduced</a:t>
            </a:r>
            <a:endParaRPr lang="fi-FI"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67944" y="0"/>
            <a:ext cx="5112568" cy="1116124"/>
          </a:xfrm>
        </p:spPr>
        <p:txBody>
          <a:bodyPr/>
          <a:lstStyle/>
          <a:p>
            <a:r>
              <a:rPr lang="fr-FR" b="1" dirty="0" smtClean="0">
                <a:solidFill>
                  <a:schemeClr val="bg1"/>
                </a:solidFill>
                <a:latin typeface="Times New Roman" panose="02020603050405020304" pitchFamily="18" charset="0"/>
                <a:cs typeface="Times New Roman" panose="02020603050405020304" pitchFamily="18" charset="0"/>
              </a:rPr>
              <a:t>Collective complaints</a:t>
            </a:r>
            <a:r>
              <a:rPr lang="fr-FR" sz="3600" b="1" dirty="0" smtClean="0">
                <a:solidFill>
                  <a:schemeClr val="bg1"/>
                </a:solidFill>
                <a:latin typeface="Times New Roman" panose="02020603050405020304" pitchFamily="18" charset="0"/>
                <a:cs typeface="Times New Roman" panose="02020603050405020304" pitchFamily="18" charset="0"/>
              </a:rPr>
              <a:t/>
            </a:r>
            <a:br>
              <a:rPr lang="fr-FR" sz="3600" b="1" dirty="0" smtClean="0">
                <a:solidFill>
                  <a:schemeClr val="bg1"/>
                </a:solidFill>
                <a:latin typeface="Times New Roman" panose="02020603050405020304" pitchFamily="18" charset="0"/>
                <a:cs typeface="Times New Roman" panose="02020603050405020304" pitchFamily="18" charset="0"/>
              </a:rPr>
            </a:br>
            <a:r>
              <a:rPr lang="fr-FR" sz="2400" b="1" dirty="0" smtClean="0">
                <a:solidFill>
                  <a:schemeClr val="bg1"/>
                </a:solidFill>
                <a:latin typeface="Times New Roman" panose="02020603050405020304" pitchFamily="18" charset="0"/>
                <a:cs typeface="Times New Roman" panose="02020603050405020304" pitchFamily="18" charset="0"/>
              </a:rPr>
              <a:t>PROCEDURE</a:t>
            </a:r>
            <a:endParaRPr lang="en-GB" sz="2400" b="1" dirty="0">
              <a:solidFill>
                <a:schemeClr val="bg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08206" y="1304764"/>
            <a:ext cx="8208912" cy="1404156"/>
          </a:xfrm>
        </p:spPr>
        <p:txBody>
          <a:bodyPr/>
          <a:lstStyle/>
          <a:p>
            <a:pPr marL="0" indent="0" algn="just">
              <a:buNone/>
            </a:pPr>
            <a:r>
              <a:rPr lang="fr-FR" i="1" dirty="0">
                <a:latin typeface="Times New Roman" panose="02020603050405020304" pitchFamily="18" charset="0"/>
                <a:cs typeface="Times New Roman" panose="02020603050405020304" pitchFamily="18" charset="0"/>
              </a:rPr>
              <a:t>Collective complaint must </a:t>
            </a:r>
            <a:r>
              <a:rPr lang="fr-FR" i="1" dirty="0" err="1" smtClean="0">
                <a:latin typeface="Times New Roman" panose="02020603050405020304" pitchFamily="18" charset="0"/>
                <a:cs typeface="Times New Roman" panose="02020603050405020304" pitchFamily="18" charset="0"/>
              </a:rPr>
              <a:t>necessarily</a:t>
            </a:r>
            <a:r>
              <a:rPr lang="fr-FR" i="1" dirty="0" smtClean="0">
                <a:latin typeface="Times New Roman" panose="02020603050405020304" pitchFamily="18" charset="0"/>
                <a:cs typeface="Times New Roman" panose="02020603050405020304" pitchFamily="18" charset="0"/>
              </a:rPr>
              <a:t> </a:t>
            </a:r>
            <a:r>
              <a:rPr lang="fr-FR" i="1" dirty="0" err="1" smtClean="0">
                <a:latin typeface="Times New Roman" panose="02020603050405020304" pitchFamily="18" charset="0"/>
                <a:cs typeface="Times New Roman" panose="02020603050405020304" pitchFamily="18" charset="0"/>
              </a:rPr>
              <a:t>be</a:t>
            </a:r>
            <a:r>
              <a:rPr lang="fr-FR" i="1" dirty="0" smtClean="0">
                <a:latin typeface="Times New Roman" panose="02020603050405020304" pitchFamily="18" charset="0"/>
                <a:cs typeface="Times New Roman" panose="02020603050405020304" pitchFamily="18" charset="0"/>
              </a:rPr>
              <a:t> </a:t>
            </a:r>
            <a:r>
              <a:rPr lang="fr-FR" i="1" dirty="0" err="1" smtClean="0">
                <a:latin typeface="Times New Roman" panose="02020603050405020304" pitchFamily="18" charset="0"/>
                <a:cs typeface="Times New Roman" panose="02020603050405020304" pitchFamily="18" charset="0"/>
              </a:rPr>
              <a:t>lodge</a:t>
            </a:r>
            <a:r>
              <a:rPr lang="fr-FR" i="1" dirty="0" smtClean="0">
                <a:latin typeface="Times New Roman" panose="02020603050405020304" pitchFamily="18" charset="0"/>
                <a:cs typeface="Times New Roman" panose="02020603050405020304" pitchFamily="18" charset="0"/>
              </a:rPr>
              <a:t> </a:t>
            </a:r>
            <a:r>
              <a:rPr lang="fr-FR" i="1" dirty="0" err="1" smtClean="0">
                <a:latin typeface="Times New Roman" panose="02020603050405020304" pitchFamily="18" charset="0"/>
                <a:cs typeface="Times New Roman" panose="02020603050405020304" pitchFamily="18" charset="0"/>
              </a:rPr>
              <a:t>against</a:t>
            </a:r>
            <a:r>
              <a:rPr lang="fr-FR" i="1" dirty="0" smtClean="0">
                <a:latin typeface="Times New Roman" panose="02020603050405020304" pitchFamily="18" charset="0"/>
                <a:cs typeface="Times New Roman" panose="02020603050405020304" pitchFamily="18" charset="0"/>
              </a:rPr>
              <a:t> a State in </a:t>
            </a:r>
            <a:r>
              <a:rPr lang="fr-FR" i="1" dirty="0" err="1" smtClean="0">
                <a:latin typeface="Times New Roman" panose="02020603050405020304" pitchFamily="18" charset="0"/>
                <a:cs typeface="Times New Roman" panose="02020603050405020304" pitchFamily="18" charset="0"/>
              </a:rPr>
              <a:t>which</a:t>
            </a:r>
            <a:r>
              <a:rPr lang="fr-FR" i="1" dirty="0" smtClean="0">
                <a:latin typeface="Times New Roman" panose="02020603050405020304" pitchFamily="18" charset="0"/>
                <a:cs typeface="Times New Roman" panose="02020603050405020304" pitchFamily="18" charset="0"/>
              </a:rPr>
              <a:t> the Charter </a:t>
            </a:r>
            <a:r>
              <a:rPr lang="fr-FR" i="1" dirty="0" err="1" smtClean="0">
                <a:latin typeface="Times New Roman" panose="02020603050405020304" pitchFamily="18" charset="0"/>
                <a:cs typeface="Times New Roman" panose="02020603050405020304" pitchFamily="18" charset="0"/>
              </a:rPr>
              <a:t>is</a:t>
            </a:r>
            <a:r>
              <a:rPr lang="fr-FR" i="1" dirty="0" smtClean="0">
                <a:latin typeface="Times New Roman" panose="02020603050405020304" pitchFamily="18" charset="0"/>
                <a:cs typeface="Times New Roman" panose="02020603050405020304" pitchFamily="18" charset="0"/>
              </a:rPr>
              <a:t> in force and </a:t>
            </a:r>
            <a:r>
              <a:rPr lang="fr-FR" i="1" dirty="0" err="1" smtClean="0">
                <a:latin typeface="Times New Roman" panose="02020603050405020304" pitchFamily="18" charset="0"/>
                <a:cs typeface="Times New Roman" panose="02020603050405020304" pitchFamily="18" charset="0"/>
              </a:rPr>
              <a:t>which</a:t>
            </a:r>
            <a:r>
              <a:rPr lang="fr-FR" i="1" dirty="0" smtClean="0">
                <a:latin typeface="Times New Roman" panose="02020603050405020304" pitchFamily="18" charset="0"/>
                <a:cs typeface="Times New Roman" panose="02020603050405020304" pitchFamily="18" charset="0"/>
              </a:rPr>
              <a:t> has </a:t>
            </a:r>
            <a:r>
              <a:rPr lang="fr-FR" i="1" dirty="0" err="1" smtClean="0">
                <a:latin typeface="Times New Roman" panose="02020603050405020304" pitchFamily="18" charset="0"/>
                <a:cs typeface="Times New Roman" panose="02020603050405020304" pitchFamily="18" charset="0"/>
              </a:rPr>
              <a:t>accepted</a:t>
            </a:r>
            <a:r>
              <a:rPr lang="fr-FR" i="1" dirty="0" smtClean="0">
                <a:latin typeface="Times New Roman" panose="02020603050405020304" pitchFamily="18" charset="0"/>
                <a:cs typeface="Times New Roman" panose="02020603050405020304" pitchFamily="18" charset="0"/>
              </a:rPr>
              <a:t> the system of collective complains.</a:t>
            </a:r>
          </a:p>
        </p:txBody>
      </p:sp>
      <p:sp>
        <p:nvSpPr>
          <p:cNvPr id="4" name="Espace réservé du contenu 2"/>
          <p:cNvSpPr txBox="1">
            <a:spLocks/>
          </p:cNvSpPr>
          <p:nvPr/>
        </p:nvSpPr>
        <p:spPr bwMode="auto">
          <a:xfrm>
            <a:off x="431540" y="3762360"/>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err="1">
                <a:latin typeface="Times New Roman" panose="02020603050405020304" pitchFamily="18" charset="0"/>
                <a:cs typeface="Times New Roman" panose="02020603050405020304" pitchFamily="18" charset="0"/>
              </a:rPr>
              <a:t>Bulgaria</a:t>
            </a:r>
            <a:endParaRPr lang="fr-FR" b="1" dirty="0">
              <a:latin typeface="Times New Roman" panose="02020603050405020304" pitchFamily="18" charset="0"/>
              <a:cs typeface="Times New Roman" panose="02020603050405020304" pitchFamily="18" charset="0"/>
            </a:endParaRPr>
          </a:p>
        </p:txBody>
      </p:sp>
      <p:sp>
        <p:nvSpPr>
          <p:cNvPr id="5" name="Espace réservé du contenu 2"/>
          <p:cNvSpPr txBox="1">
            <a:spLocks/>
          </p:cNvSpPr>
          <p:nvPr/>
        </p:nvSpPr>
        <p:spPr bwMode="auto">
          <a:xfrm>
            <a:off x="405450" y="3085708"/>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FontTx/>
              <a:buNone/>
            </a:pPr>
            <a:r>
              <a:rPr lang="fr-FR" b="1" kern="0" dirty="0" err="1" smtClean="0">
                <a:latin typeface="Times New Roman" panose="02020603050405020304" pitchFamily="18" charset="0"/>
                <a:cs typeface="Times New Roman" panose="02020603050405020304" pitchFamily="18" charset="0"/>
              </a:rPr>
              <a:t>Belgium</a:t>
            </a:r>
            <a:endParaRPr lang="fr-FR" b="1" kern="0" dirty="0" smtClean="0">
              <a:latin typeface="Times New Roman" panose="02020603050405020304" pitchFamily="18" charset="0"/>
              <a:cs typeface="Times New Roman" panose="02020603050405020304" pitchFamily="18" charset="0"/>
            </a:endParaRPr>
          </a:p>
        </p:txBody>
      </p:sp>
      <p:sp>
        <p:nvSpPr>
          <p:cNvPr id="6" name="Espace réservé du contenu 2"/>
          <p:cNvSpPr txBox="1">
            <a:spLocks/>
          </p:cNvSpPr>
          <p:nvPr/>
        </p:nvSpPr>
        <p:spPr bwMode="auto">
          <a:xfrm>
            <a:off x="504858" y="5146575"/>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err="1">
                <a:latin typeface="Times New Roman" panose="02020603050405020304" pitchFamily="18" charset="0"/>
                <a:cs typeface="Times New Roman" panose="02020603050405020304" pitchFamily="18" charset="0"/>
              </a:rPr>
              <a:t>Cyprus</a:t>
            </a:r>
            <a:endParaRPr lang="fr-FR" b="1" dirty="0">
              <a:latin typeface="Times New Roman" panose="02020603050405020304" pitchFamily="18" charset="0"/>
              <a:cs typeface="Times New Roman" panose="02020603050405020304" pitchFamily="18" charset="0"/>
            </a:endParaRPr>
          </a:p>
        </p:txBody>
      </p:sp>
      <p:sp>
        <p:nvSpPr>
          <p:cNvPr id="7" name="Espace réservé du contenu 2"/>
          <p:cNvSpPr txBox="1">
            <a:spLocks/>
          </p:cNvSpPr>
          <p:nvPr/>
        </p:nvSpPr>
        <p:spPr bwMode="auto">
          <a:xfrm>
            <a:off x="446335" y="4421428"/>
            <a:ext cx="1570691"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err="1">
                <a:latin typeface="Times New Roman" panose="02020603050405020304" pitchFamily="18" charset="0"/>
                <a:cs typeface="Times New Roman" panose="02020603050405020304" pitchFamily="18" charset="0"/>
              </a:rPr>
              <a:t>Croatia</a:t>
            </a:r>
            <a:endParaRPr lang="fr-FR" b="1" dirty="0">
              <a:latin typeface="Times New Roman" panose="02020603050405020304" pitchFamily="18" charset="0"/>
              <a:cs typeface="Times New Roman" panose="02020603050405020304" pitchFamily="18" charset="0"/>
            </a:endParaRPr>
          </a:p>
        </p:txBody>
      </p:sp>
      <p:sp>
        <p:nvSpPr>
          <p:cNvPr id="8" name="Espace réservé du contenu 2"/>
          <p:cNvSpPr txBox="1">
            <a:spLocks/>
          </p:cNvSpPr>
          <p:nvPr/>
        </p:nvSpPr>
        <p:spPr bwMode="auto">
          <a:xfrm>
            <a:off x="755576" y="5864937"/>
            <a:ext cx="385242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Czech</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Republic</a:t>
            </a:r>
            <a:endParaRPr lang="fr-FR" b="1" dirty="0">
              <a:latin typeface="Times New Roman" panose="02020603050405020304" pitchFamily="18" charset="0"/>
              <a:cs typeface="Times New Roman" panose="02020603050405020304" pitchFamily="18" charset="0"/>
            </a:endParaRPr>
          </a:p>
        </p:txBody>
      </p:sp>
      <p:sp>
        <p:nvSpPr>
          <p:cNvPr id="9" name="Espace réservé du contenu 2"/>
          <p:cNvSpPr txBox="1">
            <a:spLocks/>
          </p:cNvSpPr>
          <p:nvPr/>
        </p:nvSpPr>
        <p:spPr bwMode="auto">
          <a:xfrm>
            <a:off x="2640993" y="3330399"/>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err="1">
                <a:latin typeface="Times New Roman" panose="02020603050405020304" pitchFamily="18" charset="0"/>
                <a:cs typeface="Times New Roman" panose="02020603050405020304" pitchFamily="18" charset="0"/>
              </a:rPr>
              <a:t>Finland</a:t>
            </a:r>
            <a:endParaRPr lang="fr-FR" b="1" dirty="0">
              <a:latin typeface="Times New Roman" panose="02020603050405020304" pitchFamily="18" charset="0"/>
              <a:cs typeface="Times New Roman" panose="02020603050405020304" pitchFamily="18" charset="0"/>
            </a:endParaRPr>
          </a:p>
        </p:txBody>
      </p:sp>
      <p:sp>
        <p:nvSpPr>
          <p:cNvPr id="10" name="Espace réservé du contenu 2"/>
          <p:cNvSpPr txBox="1">
            <a:spLocks/>
          </p:cNvSpPr>
          <p:nvPr/>
        </p:nvSpPr>
        <p:spPr bwMode="auto">
          <a:xfrm>
            <a:off x="2615158" y="4275321"/>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a:latin typeface="Times New Roman" panose="02020603050405020304" pitchFamily="18" charset="0"/>
                <a:cs typeface="Times New Roman" panose="02020603050405020304" pitchFamily="18" charset="0"/>
              </a:rPr>
              <a:t>France</a:t>
            </a:r>
          </a:p>
        </p:txBody>
      </p:sp>
      <p:sp>
        <p:nvSpPr>
          <p:cNvPr id="11" name="Espace réservé du contenu 2"/>
          <p:cNvSpPr txBox="1">
            <a:spLocks/>
          </p:cNvSpPr>
          <p:nvPr/>
        </p:nvSpPr>
        <p:spPr bwMode="auto">
          <a:xfrm>
            <a:off x="2627784" y="5162014"/>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err="1">
                <a:latin typeface="Times New Roman" panose="02020603050405020304" pitchFamily="18" charset="0"/>
                <a:cs typeface="Times New Roman" panose="02020603050405020304" pitchFamily="18" charset="0"/>
              </a:rPr>
              <a:t>Greece</a:t>
            </a:r>
            <a:endParaRPr lang="fr-FR" b="1" dirty="0">
              <a:latin typeface="Times New Roman" panose="02020603050405020304" pitchFamily="18" charset="0"/>
              <a:cs typeface="Times New Roman" panose="02020603050405020304" pitchFamily="18" charset="0"/>
            </a:endParaRPr>
          </a:p>
        </p:txBody>
      </p:sp>
      <p:sp>
        <p:nvSpPr>
          <p:cNvPr id="13" name="Espace réservé du contenu 2"/>
          <p:cNvSpPr txBox="1">
            <a:spLocks/>
          </p:cNvSpPr>
          <p:nvPr/>
        </p:nvSpPr>
        <p:spPr bwMode="auto">
          <a:xfrm>
            <a:off x="4957656" y="3294308"/>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a:latin typeface="Times New Roman" panose="02020603050405020304" pitchFamily="18" charset="0"/>
                <a:cs typeface="Times New Roman" panose="02020603050405020304" pitchFamily="18" charset="0"/>
              </a:rPr>
              <a:t>Ireland</a:t>
            </a:r>
          </a:p>
        </p:txBody>
      </p:sp>
      <p:sp>
        <p:nvSpPr>
          <p:cNvPr id="14" name="Espace réservé du contenu 2"/>
          <p:cNvSpPr txBox="1">
            <a:spLocks/>
          </p:cNvSpPr>
          <p:nvPr/>
        </p:nvSpPr>
        <p:spPr bwMode="auto">
          <a:xfrm>
            <a:off x="7128284" y="5146575"/>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err="1">
                <a:latin typeface="Times New Roman" panose="02020603050405020304" pitchFamily="18" charset="0"/>
                <a:cs typeface="Times New Roman" panose="02020603050405020304" pitchFamily="18" charset="0"/>
              </a:rPr>
              <a:t>Sweden</a:t>
            </a:r>
            <a:endParaRPr lang="en-GB" b="1" dirty="0">
              <a:latin typeface="Times New Roman" panose="02020603050405020304" pitchFamily="18" charset="0"/>
              <a:cs typeface="Times New Roman" panose="02020603050405020304" pitchFamily="18" charset="0"/>
            </a:endParaRPr>
          </a:p>
        </p:txBody>
      </p:sp>
      <p:sp>
        <p:nvSpPr>
          <p:cNvPr id="15" name="Espace réservé du contenu 2"/>
          <p:cNvSpPr txBox="1">
            <a:spLocks/>
          </p:cNvSpPr>
          <p:nvPr/>
        </p:nvSpPr>
        <p:spPr bwMode="auto">
          <a:xfrm>
            <a:off x="5423439" y="5829419"/>
            <a:ext cx="3139752"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a:latin typeface="Times New Roman" panose="02020603050405020304" pitchFamily="18" charset="0"/>
                <a:cs typeface="Times New Roman" panose="02020603050405020304" pitchFamily="18" charset="0"/>
              </a:rPr>
              <a:t>The </a:t>
            </a:r>
            <a:r>
              <a:rPr lang="fr-FR" b="1" dirty="0" err="1" smtClean="0">
                <a:latin typeface="Times New Roman" panose="02020603050405020304" pitchFamily="18" charset="0"/>
                <a:cs typeface="Times New Roman" panose="02020603050405020304" pitchFamily="18" charset="0"/>
              </a:rPr>
              <a:t>Netherlands</a:t>
            </a:r>
            <a:endParaRPr lang="fr-FR" b="1" dirty="0">
              <a:latin typeface="Times New Roman" panose="02020603050405020304" pitchFamily="18" charset="0"/>
              <a:cs typeface="Times New Roman" panose="02020603050405020304" pitchFamily="18" charset="0"/>
            </a:endParaRPr>
          </a:p>
        </p:txBody>
      </p:sp>
      <p:sp>
        <p:nvSpPr>
          <p:cNvPr id="16" name="Espace réservé du contenu 2"/>
          <p:cNvSpPr txBox="1">
            <a:spLocks/>
          </p:cNvSpPr>
          <p:nvPr/>
        </p:nvSpPr>
        <p:spPr bwMode="auto">
          <a:xfrm>
            <a:off x="5112060" y="4183110"/>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err="1">
                <a:latin typeface="Times New Roman" panose="02020603050405020304" pitchFamily="18" charset="0"/>
                <a:cs typeface="Times New Roman" panose="02020603050405020304" pitchFamily="18" charset="0"/>
              </a:rPr>
              <a:t>Italy</a:t>
            </a:r>
            <a:endParaRPr lang="fr-FR" b="1" dirty="0">
              <a:latin typeface="Times New Roman" panose="02020603050405020304" pitchFamily="18" charset="0"/>
              <a:cs typeface="Times New Roman" panose="02020603050405020304" pitchFamily="18" charset="0"/>
            </a:endParaRPr>
          </a:p>
        </p:txBody>
      </p:sp>
      <p:sp>
        <p:nvSpPr>
          <p:cNvPr id="17" name="Espace réservé du contenu 2"/>
          <p:cNvSpPr txBox="1">
            <a:spLocks/>
          </p:cNvSpPr>
          <p:nvPr/>
        </p:nvSpPr>
        <p:spPr bwMode="auto">
          <a:xfrm>
            <a:off x="7104950" y="3323208"/>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a:latin typeface="Times New Roman" panose="02020603050405020304" pitchFamily="18" charset="0"/>
                <a:cs typeface="Times New Roman" panose="02020603050405020304" pitchFamily="18" charset="0"/>
              </a:rPr>
              <a:t>Portugal</a:t>
            </a:r>
          </a:p>
        </p:txBody>
      </p:sp>
      <p:sp>
        <p:nvSpPr>
          <p:cNvPr id="18" name="Espace réservé du contenu 2"/>
          <p:cNvSpPr txBox="1">
            <a:spLocks/>
          </p:cNvSpPr>
          <p:nvPr/>
        </p:nvSpPr>
        <p:spPr bwMode="auto">
          <a:xfrm>
            <a:off x="4957656" y="5148684"/>
            <a:ext cx="1512168"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err="1">
                <a:latin typeface="Times New Roman" panose="02020603050405020304" pitchFamily="18" charset="0"/>
                <a:cs typeface="Times New Roman" panose="02020603050405020304" pitchFamily="18" charset="0"/>
              </a:rPr>
              <a:t>Norway</a:t>
            </a:r>
            <a:endParaRPr lang="fr-FR" b="1" dirty="0">
              <a:latin typeface="Times New Roman" panose="02020603050405020304" pitchFamily="18" charset="0"/>
              <a:cs typeface="Times New Roman" panose="02020603050405020304" pitchFamily="18" charset="0"/>
            </a:endParaRPr>
          </a:p>
        </p:txBody>
      </p:sp>
      <p:sp>
        <p:nvSpPr>
          <p:cNvPr id="19" name="Espace réservé du contenu 2"/>
          <p:cNvSpPr txBox="1">
            <a:spLocks/>
          </p:cNvSpPr>
          <p:nvPr/>
        </p:nvSpPr>
        <p:spPr bwMode="auto">
          <a:xfrm>
            <a:off x="7104950" y="4230412"/>
            <a:ext cx="1815789" cy="468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a:lstStyle>
          <a:p>
            <a:pPr marL="0" indent="0" algn="just">
              <a:buNone/>
            </a:pPr>
            <a:r>
              <a:rPr lang="fr-FR" b="1" dirty="0" err="1">
                <a:latin typeface="Times New Roman" panose="02020603050405020304" pitchFamily="18" charset="0"/>
                <a:cs typeface="Times New Roman" panose="02020603050405020304" pitchFamily="18" charset="0"/>
              </a:rPr>
              <a:t>Slovenia</a:t>
            </a:r>
            <a:endParaRPr lang="fr-F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07503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bwMode="auto">
          <a:xfrm>
            <a:off x="3995936" y="260648"/>
            <a:ext cx="5076416" cy="50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Myriad Pro" pitchFamily="34" charset="0"/>
                <a:cs typeface="Arial" charset="0"/>
              </a:defRPr>
            </a:lvl2pPr>
            <a:lvl3pPr algn="ctr" rtl="0" eaLnBrk="0" fontAlgn="base" hangingPunct="0">
              <a:spcBef>
                <a:spcPct val="0"/>
              </a:spcBef>
              <a:spcAft>
                <a:spcPct val="0"/>
              </a:spcAft>
              <a:defRPr sz="3200">
                <a:solidFill>
                  <a:schemeClr val="tx2"/>
                </a:solidFill>
                <a:latin typeface="Myriad Pro" pitchFamily="34" charset="0"/>
                <a:cs typeface="Arial" charset="0"/>
              </a:defRPr>
            </a:lvl3pPr>
            <a:lvl4pPr algn="ctr" rtl="0" eaLnBrk="0" fontAlgn="base" hangingPunct="0">
              <a:spcBef>
                <a:spcPct val="0"/>
              </a:spcBef>
              <a:spcAft>
                <a:spcPct val="0"/>
              </a:spcAft>
              <a:defRPr sz="3200">
                <a:solidFill>
                  <a:schemeClr val="tx2"/>
                </a:solidFill>
                <a:latin typeface="Myriad Pro" pitchFamily="34" charset="0"/>
                <a:cs typeface="Arial" charset="0"/>
              </a:defRPr>
            </a:lvl4pPr>
            <a:lvl5pPr algn="ctr" rtl="0" eaLnBrk="0" fontAlgn="base" hangingPunct="0">
              <a:spcBef>
                <a:spcPct val="0"/>
              </a:spcBef>
              <a:spcAft>
                <a:spcPct val="0"/>
              </a:spcAft>
              <a:defRPr sz="3200">
                <a:solidFill>
                  <a:schemeClr val="tx2"/>
                </a:solidFill>
                <a:latin typeface="Myriad Pro" pitchFamily="34" charset="0"/>
                <a:cs typeface="Arial" charset="0"/>
              </a:defRPr>
            </a:lvl5pPr>
            <a:lvl6pPr marL="457200" algn="ctr" rtl="0" fontAlgn="base">
              <a:spcBef>
                <a:spcPct val="0"/>
              </a:spcBef>
              <a:spcAft>
                <a:spcPct val="0"/>
              </a:spcAft>
              <a:defRPr sz="3200">
                <a:solidFill>
                  <a:schemeClr val="tx2"/>
                </a:solidFill>
                <a:latin typeface="Myriad Pro" pitchFamily="34" charset="0"/>
                <a:cs typeface="Arial" charset="0"/>
              </a:defRPr>
            </a:lvl6pPr>
            <a:lvl7pPr marL="914400" algn="ctr" rtl="0" fontAlgn="base">
              <a:spcBef>
                <a:spcPct val="0"/>
              </a:spcBef>
              <a:spcAft>
                <a:spcPct val="0"/>
              </a:spcAft>
              <a:defRPr sz="3200">
                <a:solidFill>
                  <a:schemeClr val="tx2"/>
                </a:solidFill>
                <a:latin typeface="Myriad Pro" pitchFamily="34" charset="0"/>
                <a:cs typeface="Arial" charset="0"/>
              </a:defRPr>
            </a:lvl7pPr>
            <a:lvl8pPr marL="1371600" algn="ctr" rtl="0" fontAlgn="base">
              <a:spcBef>
                <a:spcPct val="0"/>
              </a:spcBef>
              <a:spcAft>
                <a:spcPct val="0"/>
              </a:spcAft>
              <a:defRPr sz="3200">
                <a:solidFill>
                  <a:schemeClr val="tx2"/>
                </a:solidFill>
                <a:latin typeface="Myriad Pro" pitchFamily="34" charset="0"/>
                <a:cs typeface="Arial" charset="0"/>
              </a:defRPr>
            </a:lvl8pPr>
            <a:lvl9pPr marL="1828800" algn="ctr" rtl="0" fontAlgn="base">
              <a:spcBef>
                <a:spcPct val="0"/>
              </a:spcBef>
              <a:spcAft>
                <a:spcPct val="0"/>
              </a:spcAft>
              <a:defRPr sz="3200">
                <a:solidFill>
                  <a:schemeClr val="tx2"/>
                </a:solidFill>
                <a:latin typeface="Myriad Pro" pitchFamily="34" charset="0"/>
                <a:cs typeface="Arial" charset="0"/>
              </a:defRPr>
            </a:lvl9pPr>
          </a:lstStyle>
          <a:p>
            <a:r>
              <a:rPr lang="en-GB" altLang="fi-FI" b="1" kern="0" dirty="0" smtClean="0">
                <a:solidFill>
                  <a:schemeClr val="bg1"/>
                </a:solidFill>
              </a:rPr>
              <a:t>European Social Charter </a:t>
            </a:r>
            <a:endParaRPr lang="fi-FI" altLang="fi-FI" b="1" kern="0" dirty="0" smtClean="0">
              <a:solidFill>
                <a:schemeClr val="bg1"/>
              </a:solidFill>
            </a:endParaRPr>
          </a:p>
        </p:txBody>
      </p:sp>
      <p:sp>
        <p:nvSpPr>
          <p:cNvPr id="4" name="TextBox 3"/>
          <p:cNvSpPr txBox="1"/>
          <p:nvPr/>
        </p:nvSpPr>
        <p:spPr>
          <a:xfrm>
            <a:off x="503548" y="2132856"/>
            <a:ext cx="8100900" cy="4401205"/>
          </a:xfrm>
          <a:prstGeom prst="rect">
            <a:avLst/>
          </a:prstGeom>
          <a:noFill/>
        </p:spPr>
        <p:txBody>
          <a:bodyPr wrap="square" rtlCol="0">
            <a:spAutoFit/>
          </a:bodyPr>
          <a:lstStyle/>
          <a:p>
            <a:pPr marL="285750" indent="-285750">
              <a:buFont typeface="Arial" charset="0"/>
              <a:buChar char="•"/>
            </a:pPr>
            <a:r>
              <a:rPr lang="fr-FR" sz="2800" dirty="0" smtClean="0"/>
              <a:t>Council of Europe </a:t>
            </a:r>
            <a:r>
              <a:rPr lang="fr-FR" sz="2800" b="1" dirty="0" err="1" smtClean="0"/>
              <a:t>treaty</a:t>
            </a:r>
            <a:r>
              <a:rPr lang="fr-FR" sz="2800" b="1" dirty="0" smtClean="0"/>
              <a:t> </a:t>
            </a:r>
          </a:p>
          <a:p>
            <a:pPr lvl="1"/>
            <a:r>
              <a:rPr lang="fr-FR" sz="2800" dirty="0"/>
              <a:t>	</a:t>
            </a:r>
            <a:r>
              <a:rPr lang="fr-FR" sz="2400" i="1" dirty="0" smtClean="0"/>
              <a:t>Social constitution of Europe</a:t>
            </a:r>
          </a:p>
          <a:p>
            <a:pPr marL="285750" indent="-285750">
              <a:buFont typeface="Arial" charset="0"/>
              <a:buChar char="•"/>
            </a:pPr>
            <a:endParaRPr lang="fr-FR" sz="2800" dirty="0"/>
          </a:p>
          <a:p>
            <a:pPr marL="285750" indent="-285750">
              <a:buFont typeface="Arial" charset="0"/>
              <a:buChar char="•"/>
            </a:pPr>
            <a:r>
              <a:rPr lang="fr-FR" sz="2800" dirty="0" err="1" smtClean="0"/>
              <a:t>Guarantees</a:t>
            </a:r>
            <a:r>
              <a:rPr lang="fr-FR" sz="2800" dirty="0" smtClean="0"/>
              <a:t> </a:t>
            </a:r>
            <a:r>
              <a:rPr lang="fr-FR" sz="2800" b="1" dirty="0" err="1"/>
              <a:t>fundamental</a:t>
            </a:r>
            <a:r>
              <a:rPr lang="fr-FR" sz="2800" b="1" dirty="0"/>
              <a:t> social and </a:t>
            </a:r>
            <a:r>
              <a:rPr lang="fr-FR" sz="2800" b="1" dirty="0" err="1"/>
              <a:t>economical</a:t>
            </a:r>
            <a:r>
              <a:rPr lang="fr-FR" sz="2800" b="1" dirty="0"/>
              <a:t> </a:t>
            </a:r>
            <a:r>
              <a:rPr lang="fr-FR" sz="2800" b="1" dirty="0" err="1" smtClean="0"/>
              <a:t>rights</a:t>
            </a:r>
            <a:r>
              <a:rPr lang="fr-FR" sz="2800" b="1" dirty="0" smtClean="0"/>
              <a:t> </a:t>
            </a:r>
            <a:endParaRPr lang="fr-FR" sz="2800" b="1" dirty="0"/>
          </a:p>
          <a:p>
            <a:r>
              <a:rPr lang="fr-FR" sz="2800" dirty="0" smtClean="0"/>
              <a:t>	</a:t>
            </a:r>
            <a:r>
              <a:rPr lang="fr-FR" sz="2400" dirty="0" smtClean="0"/>
              <a:t>« </a:t>
            </a:r>
            <a:r>
              <a:rPr lang="fr-FR" sz="2400" i="1" dirty="0" err="1" smtClean="0"/>
              <a:t>Human</a:t>
            </a:r>
            <a:r>
              <a:rPr lang="fr-FR" sz="2400" i="1" dirty="0" smtClean="0"/>
              <a:t> </a:t>
            </a:r>
            <a:r>
              <a:rPr lang="fr-FR" sz="2400" i="1" dirty="0" err="1" smtClean="0"/>
              <a:t>rights</a:t>
            </a:r>
            <a:r>
              <a:rPr lang="fr-FR" sz="2400" i="1" dirty="0" smtClean="0"/>
              <a:t> in </a:t>
            </a:r>
            <a:r>
              <a:rPr lang="fr-FR" sz="2400" i="1" dirty="0" err="1" smtClean="0"/>
              <a:t>everyday’s</a:t>
            </a:r>
            <a:r>
              <a:rPr lang="fr-FR" sz="2400" i="1" dirty="0" smtClean="0"/>
              <a:t> life</a:t>
            </a:r>
            <a:r>
              <a:rPr lang="fr-FR" sz="2400" dirty="0" smtClean="0"/>
              <a:t> » </a:t>
            </a:r>
            <a:endParaRPr lang="fr-FR" sz="2800" dirty="0" smtClean="0"/>
          </a:p>
          <a:p>
            <a:endParaRPr lang="fr-FR" sz="2800" dirty="0" smtClean="0"/>
          </a:p>
          <a:p>
            <a:pPr marL="285750" indent="-285750">
              <a:buFont typeface="Arial" charset="0"/>
              <a:buChar char="•"/>
            </a:pPr>
            <a:r>
              <a:rPr lang="fr-FR" sz="2800" dirty="0" err="1" smtClean="0"/>
              <a:t>Specific</a:t>
            </a:r>
            <a:r>
              <a:rPr lang="fr-FR" sz="2800" dirty="0" smtClean="0"/>
              <a:t> protection of </a:t>
            </a:r>
            <a:r>
              <a:rPr lang="fr-FR" sz="2800" dirty="0" err="1" smtClean="0"/>
              <a:t>vulnerable</a:t>
            </a:r>
            <a:r>
              <a:rPr lang="fr-FR" sz="2800" dirty="0" smtClean="0"/>
              <a:t> </a:t>
            </a:r>
            <a:r>
              <a:rPr lang="fr-FR" sz="2800" dirty="0" err="1" smtClean="0"/>
              <a:t>persons</a:t>
            </a:r>
            <a:r>
              <a:rPr lang="fr-FR" sz="2800" dirty="0" smtClean="0"/>
              <a:t> </a:t>
            </a:r>
            <a:r>
              <a:rPr lang="fr-FR" sz="2800" dirty="0" err="1" smtClean="0"/>
              <a:t>without</a:t>
            </a:r>
            <a:r>
              <a:rPr lang="fr-FR" sz="2800" dirty="0" smtClean="0"/>
              <a:t> discrimination</a:t>
            </a:r>
          </a:p>
          <a:p>
            <a:r>
              <a:rPr lang="fr-FR" sz="2800" dirty="0" smtClean="0"/>
              <a:t>	</a:t>
            </a:r>
            <a:r>
              <a:rPr lang="fr-FR" sz="2400" i="1" dirty="0" err="1" smtClean="0"/>
              <a:t>Dignity</a:t>
            </a:r>
            <a:r>
              <a:rPr lang="fr-FR" sz="2400" i="1" dirty="0" smtClean="0"/>
              <a:t>, </a:t>
            </a:r>
            <a:r>
              <a:rPr lang="fr-FR" sz="2400" i="1" dirty="0" err="1" smtClean="0"/>
              <a:t>equality</a:t>
            </a:r>
            <a:r>
              <a:rPr lang="fr-FR" sz="2400" i="1" dirty="0" smtClean="0"/>
              <a:t>, </a:t>
            </a:r>
            <a:r>
              <a:rPr lang="fr-FR" sz="2400" i="1" dirty="0" err="1" smtClean="0"/>
              <a:t>solidarity</a:t>
            </a:r>
            <a:endParaRPr lang="en-US" dirty="0"/>
          </a:p>
        </p:txBody>
      </p:sp>
      <p:sp>
        <p:nvSpPr>
          <p:cNvPr id="5" name="TextBox 4"/>
          <p:cNvSpPr txBox="1"/>
          <p:nvPr/>
        </p:nvSpPr>
        <p:spPr>
          <a:xfrm>
            <a:off x="503548" y="1287592"/>
            <a:ext cx="7848872" cy="523220"/>
          </a:xfrm>
          <a:prstGeom prst="rect">
            <a:avLst/>
          </a:prstGeom>
          <a:noFill/>
        </p:spPr>
        <p:txBody>
          <a:bodyPr wrap="square" rtlCol="0">
            <a:spAutoFit/>
          </a:bodyPr>
          <a:lstStyle/>
          <a:p>
            <a:pPr algn="ctr"/>
            <a:r>
              <a:rPr lang="fr-FR" sz="2800" b="1" dirty="0" err="1" smtClean="0"/>
              <a:t>What</a:t>
            </a:r>
            <a:r>
              <a:rPr lang="fr-FR" sz="2800" b="1" dirty="0" smtClean="0"/>
              <a:t> </a:t>
            </a:r>
            <a:r>
              <a:rPr lang="fr-FR" sz="2800" b="1" dirty="0" err="1" smtClean="0"/>
              <a:t>is</a:t>
            </a:r>
            <a:r>
              <a:rPr lang="fr-FR" sz="2800" b="1" dirty="0" smtClean="0"/>
              <a:t> the </a:t>
            </a:r>
            <a:r>
              <a:rPr lang="fr-FR" sz="2800" b="1" dirty="0" err="1" smtClean="0"/>
              <a:t>European</a:t>
            </a:r>
            <a:r>
              <a:rPr lang="fr-FR" sz="2800" b="1" dirty="0" smtClean="0"/>
              <a:t> Social Charter?</a:t>
            </a:r>
            <a:endParaRPr lang="en-US" sz="2800" b="1" dirty="0"/>
          </a:p>
        </p:txBody>
      </p:sp>
    </p:spTree>
    <p:extLst>
      <p:ext uri="{BB962C8B-B14F-4D97-AF65-F5344CB8AC3E}">
        <p14:creationId xmlns:p14="http://schemas.microsoft.com/office/powerpoint/2010/main" xmlns="" val="42036766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447800" y="4953000"/>
            <a:ext cx="6629400" cy="1616075"/>
          </a:xfrm>
          <a:prstGeom prst="roundRect">
            <a:avLst>
              <a:gd name="adj" fmla="val 16667"/>
            </a:avLst>
          </a:prstGeom>
          <a:solidFill>
            <a:srgbClr val="333399"/>
          </a:solidFill>
          <a:ln>
            <a:noFill/>
          </a:ln>
          <a:extLst>
            <a:ext uri="{91240B29-F687-4F45-9708-019B960494DF}">
              <a14:hiddenLine xmlns:a14="http://schemas.microsoft.com/office/drawing/2010/main" xmlns="" w="0">
                <a:solidFill>
                  <a:schemeClr val="tx1"/>
                </a:solidFill>
                <a:round/>
                <a:headEnd/>
                <a:tailEnd/>
              </a14:hiddenLine>
            </a:ext>
          </a:extLst>
        </p:spPr>
        <p:txBody>
          <a:bodyPr wrap="none" anchor="ctr"/>
          <a:lstStyle>
            <a:lvl1pPr algn="l">
              <a:spcBef>
                <a:spcPct val="20000"/>
              </a:spcBef>
              <a:buChar char="•"/>
              <a:defRPr sz="3200">
                <a:solidFill>
                  <a:schemeClr val="tx1"/>
                </a:solidFill>
                <a:latin typeface="Arial" charset="0"/>
                <a:ea typeface="Osaka" pitchFamily="-60" charset="-128"/>
              </a:defRPr>
            </a:lvl1pPr>
            <a:lvl2pPr marL="742950" indent="-285750" algn="l">
              <a:spcBef>
                <a:spcPct val="20000"/>
              </a:spcBef>
              <a:buChar char="–"/>
              <a:defRPr sz="2800">
                <a:solidFill>
                  <a:schemeClr val="tx1"/>
                </a:solidFill>
                <a:latin typeface="Arial" charset="0"/>
                <a:ea typeface="Osaka" pitchFamily="-60" charset="-128"/>
              </a:defRPr>
            </a:lvl2pPr>
            <a:lvl3pPr marL="1143000" indent="-228600" algn="l">
              <a:spcBef>
                <a:spcPct val="20000"/>
              </a:spcBef>
              <a:buChar char="•"/>
              <a:defRPr sz="2400">
                <a:solidFill>
                  <a:schemeClr val="tx1"/>
                </a:solidFill>
                <a:latin typeface="Arial" charset="0"/>
                <a:ea typeface="Osaka" pitchFamily="-60" charset="-128"/>
              </a:defRPr>
            </a:lvl3pPr>
            <a:lvl4pPr marL="1600200" indent="-228600" algn="l">
              <a:spcBef>
                <a:spcPct val="20000"/>
              </a:spcBef>
              <a:buChar char="–"/>
              <a:defRPr sz="2000">
                <a:solidFill>
                  <a:schemeClr val="tx1"/>
                </a:solidFill>
                <a:latin typeface="Arial" charset="0"/>
                <a:ea typeface="Osaka" pitchFamily="-60" charset="-128"/>
              </a:defRPr>
            </a:lvl4pPr>
            <a:lvl5pPr marL="2057400" indent="-228600" algn="l">
              <a:spcBef>
                <a:spcPct val="20000"/>
              </a:spcBef>
              <a:buChar char="»"/>
              <a:defRPr sz="2000">
                <a:solidFill>
                  <a:schemeClr val="tx1"/>
                </a:solidFill>
                <a:latin typeface="Arial" charset="0"/>
                <a:ea typeface="Osaka" pitchFamily="-60" charset="-128"/>
              </a:defRPr>
            </a:lvl5pPr>
            <a:lvl6pPr marL="2514600" indent="-228600" eaLnBrk="0" fontAlgn="base" hangingPunct="0">
              <a:spcBef>
                <a:spcPct val="20000"/>
              </a:spcBef>
              <a:spcAft>
                <a:spcPct val="0"/>
              </a:spcAft>
              <a:buChar char="»"/>
              <a:defRPr sz="2000">
                <a:solidFill>
                  <a:schemeClr val="tx1"/>
                </a:solidFill>
                <a:latin typeface="Arial" charset="0"/>
                <a:ea typeface="Osaka" pitchFamily="-60" charset="-128"/>
              </a:defRPr>
            </a:lvl6pPr>
            <a:lvl7pPr marL="2971800" indent="-228600" eaLnBrk="0" fontAlgn="base" hangingPunct="0">
              <a:spcBef>
                <a:spcPct val="20000"/>
              </a:spcBef>
              <a:spcAft>
                <a:spcPct val="0"/>
              </a:spcAft>
              <a:buChar char="»"/>
              <a:defRPr sz="2000">
                <a:solidFill>
                  <a:schemeClr val="tx1"/>
                </a:solidFill>
                <a:latin typeface="Arial" charset="0"/>
                <a:ea typeface="Osaka" pitchFamily="-60" charset="-128"/>
              </a:defRPr>
            </a:lvl7pPr>
            <a:lvl8pPr marL="3429000" indent="-228600" eaLnBrk="0" fontAlgn="base" hangingPunct="0">
              <a:spcBef>
                <a:spcPct val="20000"/>
              </a:spcBef>
              <a:spcAft>
                <a:spcPct val="0"/>
              </a:spcAft>
              <a:buChar char="»"/>
              <a:defRPr sz="2000">
                <a:solidFill>
                  <a:schemeClr val="tx1"/>
                </a:solidFill>
                <a:latin typeface="Arial" charset="0"/>
                <a:ea typeface="Osaka" pitchFamily="-60" charset="-128"/>
              </a:defRPr>
            </a:lvl8pPr>
            <a:lvl9pPr marL="3886200" indent="-228600" eaLnBrk="0" fontAlgn="base" hangingPunct="0">
              <a:spcBef>
                <a:spcPct val="20000"/>
              </a:spcBef>
              <a:spcAft>
                <a:spcPct val="0"/>
              </a:spcAft>
              <a:buChar char="»"/>
              <a:defRPr sz="2000">
                <a:solidFill>
                  <a:schemeClr val="tx1"/>
                </a:solidFill>
                <a:latin typeface="Arial" charset="0"/>
                <a:ea typeface="Osaka" pitchFamily="-60" charset="-128"/>
              </a:defRPr>
            </a:lvl9pPr>
          </a:lstStyle>
          <a:p>
            <a:pPr algn="r" eaLnBrk="0" fontAlgn="auto" hangingPunct="0">
              <a:spcBef>
                <a:spcPct val="0"/>
              </a:spcBef>
              <a:spcAft>
                <a:spcPts val="0"/>
              </a:spcAft>
              <a:buFontTx/>
              <a:buNone/>
              <a:defRPr/>
            </a:pPr>
            <a:endParaRPr lang="en-US" altLang="en-US" sz="2800" kern="0" smtClean="0">
              <a:solidFill>
                <a:srgbClr val="000000"/>
              </a:solidFill>
              <a:ea typeface="ＭＳ Ｐゴシック" pitchFamily="-60" charset="-128"/>
            </a:endParaRPr>
          </a:p>
        </p:txBody>
      </p:sp>
      <p:sp>
        <p:nvSpPr>
          <p:cNvPr id="11266" name="Rectangle 2"/>
          <p:cNvSpPr>
            <a:spLocks noGrp="1" noChangeArrowheads="1"/>
          </p:cNvSpPr>
          <p:nvPr>
            <p:ph type="title"/>
          </p:nvPr>
        </p:nvSpPr>
        <p:spPr>
          <a:xfrm>
            <a:off x="179388" y="1268413"/>
            <a:ext cx="8821737" cy="504825"/>
          </a:xfrm>
        </p:spPr>
        <p:txBody>
          <a:bodyPr/>
          <a:lstStyle/>
          <a:p>
            <a:pPr eaLnBrk="1" hangingPunct="1">
              <a:defRPr/>
            </a:pPr>
            <a:r>
              <a:rPr lang="fr-FR" sz="2800" b="1" dirty="0" smtClean="0"/>
              <a:t>Monitoring </a:t>
            </a:r>
            <a:r>
              <a:rPr lang="fr-FR" sz="2800" b="1" dirty="0" err="1" smtClean="0"/>
              <a:t>based</a:t>
            </a:r>
            <a:r>
              <a:rPr lang="fr-FR" sz="2800" b="1" dirty="0" smtClean="0"/>
              <a:t> on Collective Complaints</a:t>
            </a:r>
            <a:endParaRPr lang="fr-FR" sz="2800" b="1" dirty="0"/>
          </a:p>
        </p:txBody>
      </p:sp>
      <p:sp>
        <p:nvSpPr>
          <p:cNvPr id="11267" name="Rectangle 4"/>
          <p:cNvSpPr>
            <a:spLocks noChangeArrowheads="1"/>
          </p:cNvSpPr>
          <p:nvPr/>
        </p:nvSpPr>
        <p:spPr bwMode="auto">
          <a:xfrm>
            <a:off x="838200" y="2292350"/>
            <a:ext cx="184150"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endParaRPr lang="fr-FR" sz="2800" dirty="0">
              <a:latin typeface="Arial" pitchFamily="34" charset="0"/>
              <a:ea typeface="ＭＳ Ｐゴシック" pitchFamily="34" charset="-128"/>
            </a:endParaRPr>
          </a:p>
        </p:txBody>
      </p:sp>
      <p:sp>
        <p:nvSpPr>
          <p:cNvPr id="17413" name="Text Box 19"/>
          <p:cNvSpPr txBox="1">
            <a:spLocks noChangeArrowheads="1"/>
          </p:cNvSpPr>
          <p:nvPr/>
        </p:nvSpPr>
        <p:spPr bwMode="auto">
          <a:xfrm>
            <a:off x="4679950" y="188913"/>
            <a:ext cx="4140200" cy="646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chemeClr val="tx1"/>
                </a:solidFill>
                <a:latin typeface="Myriad Pro" pitchFamily="34" charset="0"/>
                <a:ea typeface="ＭＳ Ｐゴシック" pitchFamily="-60"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r" eaLnBrk="1" hangingPunct="1">
              <a:lnSpc>
                <a:spcPct val="90000"/>
              </a:lnSpc>
              <a:spcBef>
                <a:spcPct val="0"/>
              </a:spcBef>
              <a:buFontTx/>
              <a:buNone/>
            </a:pPr>
            <a:r>
              <a:rPr lang="fr-FR" altLang="en-US" sz="2000">
                <a:solidFill>
                  <a:schemeClr val="bg1"/>
                </a:solidFill>
              </a:rPr>
              <a:t>European Social Charter</a:t>
            </a:r>
          </a:p>
          <a:p>
            <a:pPr algn="r" eaLnBrk="1" hangingPunct="1">
              <a:lnSpc>
                <a:spcPct val="90000"/>
              </a:lnSpc>
              <a:spcBef>
                <a:spcPct val="0"/>
              </a:spcBef>
              <a:buFontTx/>
              <a:buNone/>
            </a:pPr>
            <a:r>
              <a:rPr lang="fr-FR" altLang="en-US" sz="2000">
                <a:solidFill>
                  <a:schemeClr val="bg1"/>
                </a:solidFill>
              </a:rPr>
              <a:t>Collective complaints</a:t>
            </a:r>
          </a:p>
        </p:txBody>
      </p:sp>
      <p:sp>
        <p:nvSpPr>
          <p:cNvPr id="17414" name="AutoShape 7"/>
          <p:cNvSpPr>
            <a:spLocks noChangeArrowheads="1"/>
          </p:cNvSpPr>
          <p:nvPr/>
        </p:nvSpPr>
        <p:spPr bwMode="auto">
          <a:xfrm>
            <a:off x="2195513" y="2020888"/>
            <a:ext cx="5919787" cy="1082675"/>
          </a:xfrm>
          <a:prstGeom prst="roundRect">
            <a:avLst>
              <a:gd name="adj" fmla="val 16667"/>
            </a:avLst>
          </a:prstGeom>
          <a:solidFill>
            <a:srgbClr val="333399"/>
          </a:solidFill>
          <a:ln>
            <a:noFill/>
          </a:ln>
          <a:extLst>
            <a:ext uri="{91240B29-F687-4F45-9708-019B960494DF}">
              <a14:hiddenLine xmlns:a14="http://schemas.microsoft.com/office/drawing/2010/main" xmlns="" w="0">
                <a:solidFill>
                  <a:schemeClr val="tx1"/>
                </a:solidFill>
                <a:round/>
                <a:headEnd/>
                <a:tailEnd/>
              </a14:hiddenLine>
            </a:ext>
          </a:extLst>
        </p:spPr>
        <p:txBody>
          <a:bodyPr wrap="none" anchor="ctr"/>
          <a:lstStyle>
            <a:lvl1pPr eaLnBrk="0" hangingPunct="0">
              <a:spcBef>
                <a:spcPct val="20000"/>
              </a:spcBef>
              <a:buChar char="•"/>
              <a:defRPr sz="2800">
                <a:solidFill>
                  <a:schemeClr val="tx1"/>
                </a:solidFill>
                <a:latin typeface="Myriad Pro" pitchFamily="34" charset="0"/>
                <a:ea typeface="ＭＳ Ｐゴシック" pitchFamily="-60"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a:spcBef>
                <a:spcPct val="0"/>
              </a:spcBef>
              <a:buFontTx/>
              <a:buNone/>
            </a:pPr>
            <a:r>
              <a:rPr lang="fr-FR" altLang="en-US" sz="2000" b="1" i="1">
                <a:solidFill>
                  <a:srgbClr val="FFFFFF"/>
                </a:solidFill>
                <a:latin typeface="Arial" charset="0"/>
              </a:rPr>
              <a:t>Complaints lodged by trade unions,</a:t>
            </a:r>
          </a:p>
          <a:p>
            <a:pPr algn="ctr">
              <a:spcBef>
                <a:spcPct val="0"/>
              </a:spcBef>
              <a:buFontTx/>
              <a:buNone/>
            </a:pPr>
            <a:r>
              <a:rPr lang="fr-FR" altLang="en-US" sz="2000" b="1" i="1">
                <a:solidFill>
                  <a:srgbClr val="FFFFFF"/>
                </a:solidFill>
                <a:latin typeface="Arial" charset="0"/>
              </a:rPr>
              <a:t>Employers’ organisations and NGOs</a:t>
            </a:r>
          </a:p>
          <a:p>
            <a:pPr algn="ctr">
              <a:spcBef>
                <a:spcPct val="0"/>
              </a:spcBef>
              <a:buFontTx/>
              <a:buNone/>
            </a:pPr>
            <a:r>
              <a:rPr lang="fr-FR" altLang="en-US" sz="2000" b="1" i="1">
                <a:solidFill>
                  <a:srgbClr val="FFFFFF"/>
                </a:solidFill>
                <a:latin typeface="Arial" charset="0"/>
              </a:rPr>
              <a:t>alleging violations of the Charter</a:t>
            </a:r>
          </a:p>
        </p:txBody>
      </p:sp>
      <p:sp>
        <p:nvSpPr>
          <p:cNvPr id="6" name="AutoShape 9"/>
          <p:cNvSpPr>
            <a:spLocks noChangeArrowheads="1"/>
          </p:cNvSpPr>
          <p:nvPr/>
        </p:nvSpPr>
        <p:spPr bwMode="auto">
          <a:xfrm>
            <a:off x="1365250" y="3500438"/>
            <a:ext cx="6629400" cy="990600"/>
          </a:xfrm>
          <a:prstGeom prst="roundRect">
            <a:avLst>
              <a:gd name="adj" fmla="val 16667"/>
            </a:avLst>
          </a:prstGeom>
          <a:solidFill>
            <a:schemeClr val="accent6">
              <a:lumMod val="20000"/>
              <a:lumOff val="80000"/>
              <a:alpha val="59000"/>
            </a:schemeClr>
          </a:solidFill>
          <a:ln>
            <a:noFill/>
          </a:ln>
        </p:spPr>
        <p:txBody>
          <a:bodyPr wrap="none" anchor="ctr"/>
          <a:lstStyle>
            <a:lvl1pPr algn="l">
              <a:spcBef>
                <a:spcPct val="20000"/>
              </a:spcBef>
              <a:buChar char="•"/>
              <a:defRPr sz="3200">
                <a:solidFill>
                  <a:schemeClr val="tx1"/>
                </a:solidFill>
                <a:latin typeface="Arial" charset="0"/>
                <a:ea typeface="Osaka" pitchFamily="-60" charset="-128"/>
              </a:defRPr>
            </a:lvl1pPr>
            <a:lvl2pPr marL="742950" indent="-285750" algn="l">
              <a:spcBef>
                <a:spcPct val="20000"/>
              </a:spcBef>
              <a:buChar char="–"/>
              <a:defRPr sz="2800">
                <a:solidFill>
                  <a:schemeClr val="tx1"/>
                </a:solidFill>
                <a:latin typeface="Arial" charset="0"/>
                <a:ea typeface="Osaka" pitchFamily="-60" charset="-128"/>
              </a:defRPr>
            </a:lvl2pPr>
            <a:lvl3pPr marL="1143000" indent="-228600" algn="l">
              <a:spcBef>
                <a:spcPct val="20000"/>
              </a:spcBef>
              <a:buChar char="•"/>
              <a:defRPr sz="2400">
                <a:solidFill>
                  <a:schemeClr val="tx1"/>
                </a:solidFill>
                <a:latin typeface="Arial" charset="0"/>
                <a:ea typeface="Osaka" pitchFamily="-60" charset="-128"/>
              </a:defRPr>
            </a:lvl3pPr>
            <a:lvl4pPr marL="1600200" indent="-228600" algn="l">
              <a:spcBef>
                <a:spcPct val="20000"/>
              </a:spcBef>
              <a:buChar char="–"/>
              <a:defRPr sz="2000">
                <a:solidFill>
                  <a:schemeClr val="tx1"/>
                </a:solidFill>
                <a:latin typeface="Arial" charset="0"/>
                <a:ea typeface="Osaka" pitchFamily="-60" charset="-128"/>
              </a:defRPr>
            </a:lvl4pPr>
            <a:lvl5pPr marL="2057400" indent="-228600" algn="l">
              <a:spcBef>
                <a:spcPct val="20000"/>
              </a:spcBef>
              <a:buChar char="»"/>
              <a:defRPr sz="2000">
                <a:solidFill>
                  <a:schemeClr val="tx1"/>
                </a:solidFill>
                <a:latin typeface="Arial" charset="0"/>
                <a:ea typeface="Osaka" pitchFamily="-60" charset="-128"/>
              </a:defRPr>
            </a:lvl5pPr>
            <a:lvl6pPr marL="2514600" indent="-228600" eaLnBrk="0" fontAlgn="base" hangingPunct="0">
              <a:spcBef>
                <a:spcPct val="20000"/>
              </a:spcBef>
              <a:spcAft>
                <a:spcPct val="0"/>
              </a:spcAft>
              <a:buChar char="»"/>
              <a:defRPr sz="2000">
                <a:solidFill>
                  <a:schemeClr val="tx1"/>
                </a:solidFill>
                <a:latin typeface="Arial" charset="0"/>
                <a:ea typeface="Osaka" pitchFamily="-60" charset="-128"/>
              </a:defRPr>
            </a:lvl6pPr>
            <a:lvl7pPr marL="2971800" indent="-228600" eaLnBrk="0" fontAlgn="base" hangingPunct="0">
              <a:spcBef>
                <a:spcPct val="20000"/>
              </a:spcBef>
              <a:spcAft>
                <a:spcPct val="0"/>
              </a:spcAft>
              <a:buChar char="»"/>
              <a:defRPr sz="2000">
                <a:solidFill>
                  <a:schemeClr val="tx1"/>
                </a:solidFill>
                <a:latin typeface="Arial" charset="0"/>
                <a:ea typeface="Osaka" pitchFamily="-60" charset="-128"/>
              </a:defRPr>
            </a:lvl7pPr>
            <a:lvl8pPr marL="3429000" indent="-228600" eaLnBrk="0" fontAlgn="base" hangingPunct="0">
              <a:spcBef>
                <a:spcPct val="20000"/>
              </a:spcBef>
              <a:spcAft>
                <a:spcPct val="0"/>
              </a:spcAft>
              <a:buChar char="»"/>
              <a:defRPr sz="2000">
                <a:solidFill>
                  <a:schemeClr val="tx1"/>
                </a:solidFill>
                <a:latin typeface="Arial" charset="0"/>
                <a:ea typeface="Osaka" pitchFamily="-60" charset="-128"/>
              </a:defRPr>
            </a:lvl8pPr>
            <a:lvl9pPr marL="3886200" indent="-228600" eaLnBrk="0" fontAlgn="base" hangingPunct="0">
              <a:spcBef>
                <a:spcPct val="20000"/>
              </a:spcBef>
              <a:spcAft>
                <a:spcPct val="0"/>
              </a:spcAft>
              <a:buChar char="»"/>
              <a:defRPr sz="2000">
                <a:solidFill>
                  <a:schemeClr val="tx1"/>
                </a:solidFill>
                <a:latin typeface="Arial" charset="0"/>
                <a:ea typeface="Osaka" pitchFamily="-60" charset="-128"/>
              </a:defRPr>
            </a:lvl9pPr>
          </a:lstStyle>
          <a:p>
            <a:pPr algn="ctr">
              <a:spcBef>
                <a:spcPct val="0"/>
              </a:spcBef>
              <a:buFontTx/>
              <a:buNone/>
              <a:defRPr/>
            </a:pPr>
            <a:r>
              <a:rPr lang="en-GB" altLang="en-US" sz="2000" b="1" i="1" dirty="0" smtClean="0">
                <a:solidFill>
                  <a:srgbClr val="333399"/>
                </a:solidFill>
                <a:ea typeface="ＭＳ Ｐゴシック" pitchFamily="-60" charset="-128"/>
              </a:rPr>
              <a:t>European Committee of Social Rights</a:t>
            </a:r>
            <a:r>
              <a:rPr lang="fr-FR" altLang="en-US" sz="2000" b="1" i="1" dirty="0" smtClean="0">
                <a:solidFill>
                  <a:srgbClr val="333399"/>
                </a:solidFill>
                <a:ea typeface="ＭＳ Ｐゴシック" pitchFamily="-60" charset="-128"/>
              </a:rPr>
              <a:t> (ECSR)</a:t>
            </a:r>
          </a:p>
          <a:p>
            <a:pPr algn="ctr" eaLnBrk="0" hangingPunct="0">
              <a:spcBef>
                <a:spcPct val="0"/>
              </a:spcBef>
              <a:buFontTx/>
              <a:buNone/>
              <a:defRPr/>
            </a:pPr>
            <a:r>
              <a:rPr lang="fr-FR" altLang="en-US" sz="2000" dirty="0" err="1" smtClean="0">
                <a:solidFill>
                  <a:srgbClr val="333399"/>
                </a:solidFill>
                <a:ea typeface="ＭＳ Ｐゴシック" pitchFamily="-60" charset="-128"/>
              </a:rPr>
              <a:t>decides</a:t>
            </a:r>
            <a:r>
              <a:rPr lang="fr-FR" altLang="en-US" sz="2000" dirty="0" smtClean="0">
                <a:solidFill>
                  <a:srgbClr val="333399"/>
                </a:solidFill>
                <a:ea typeface="ＭＳ Ｐゴシック" pitchFamily="-60" charset="-128"/>
              </a:rPr>
              <a:t> </a:t>
            </a:r>
            <a:r>
              <a:rPr lang="fr-FR" altLang="en-US" sz="2000" dirty="0" err="1" smtClean="0">
                <a:solidFill>
                  <a:srgbClr val="333399"/>
                </a:solidFill>
                <a:ea typeface="ＭＳ Ｐゴシック" pitchFamily="-60" charset="-128"/>
              </a:rPr>
              <a:t>whether</a:t>
            </a:r>
            <a:r>
              <a:rPr lang="fr-FR" altLang="en-US" sz="2000" dirty="0" smtClean="0">
                <a:solidFill>
                  <a:srgbClr val="333399"/>
                </a:solidFill>
                <a:ea typeface="ＭＳ Ｐゴシック" pitchFamily="-60" charset="-128"/>
              </a:rPr>
              <a:t> the complaints are</a:t>
            </a:r>
          </a:p>
          <a:p>
            <a:pPr algn="ctr" eaLnBrk="0" hangingPunct="0">
              <a:spcBef>
                <a:spcPct val="0"/>
              </a:spcBef>
              <a:buFontTx/>
              <a:buNone/>
              <a:defRPr/>
            </a:pPr>
            <a:r>
              <a:rPr lang="fr-FR" altLang="en-US" sz="2000" dirty="0" smtClean="0">
                <a:solidFill>
                  <a:srgbClr val="333399"/>
                </a:solidFill>
                <a:ea typeface="ＭＳ Ｐゴシック" pitchFamily="-60" charset="-128"/>
              </a:rPr>
              <a:t>admissible and </a:t>
            </a:r>
            <a:r>
              <a:rPr lang="fr-FR" altLang="en-US" sz="2000" dirty="0" err="1" smtClean="0">
                <a:solidFill>
                  <a:srgbClr val="333399"/>
                </a:solidFill>
                <a:ea typeface="ＭＳ Ｐゴシック" pitchFamily="-60" charset="-128"/>
              </a:rPr>
              <a:t>well-founded</a:t>
            </a:r>
            <a:endParaRPr lang="en-US" altLang="en-US" sz="2400" dirty="0">
              <a:solidFill>
                <a:srgbClr val="000000"/>
              </a:solidFill>
              <a:ea typeface="ＭＳ Ｐゴシック" pitchFamily="-60" charset="-128"/>
            </a:endParaRPr>
          </a:p>
        </p:txBody>
      </p:sp>
      <p:sp>
        <p:nvSpPr>
          <p:cNvPr id="7" name="Line 11"/>
          <p:cNvSpPr>
            <a:spLocks noChangeShapeType="1"/>
          </p:cNvSpPr>
          <p:nvPr/>
        </p:nvSpPr>
        <p:spPr bwMode="auto">
          <a:xfrm>
            <a:off x="4694238" y="3103563"/>
            <a:ext cx="0" cy="396875"/>
          </a:xfrm>
          <a:prstGeom prst="line">
            <a:avLst/>
          </a:prstGeom>
          <a:noFill/>
          <a:ln w="76200">
            <a:solidFill>
              <a:srgbClr val="333399"/>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algn="r" eaLnBrk="0" fontAlgn="auto" hangingPunct="0">
              <a:spcBef>
                <a:spcPts val="0"/>
              </a:spcBef>
              <a:spcAft>
                <a:spcPts val="0"/>
              </a:spcAft>
              <a:defRPr/>
            </a:pPr>
            <a:endParaRPr lang="en-US" sz="2800" kern="0">
              <a:solidFill>
                <a:srgbClr val="000000"/>
              </a:solidFill>
            </a:endParaRPr>
          </a:p>
        </p:txBody>
      </p:sp>
      <p:sp>
        <p:nvSpPr>
          <p:cNvPr id="17417" name="Rectangle 5"/>
          <p:cNvSpPr>
            <a:spLocks noChangeArrowheads="1"/>
          </p:cNvSpPr>
          <p:nvPr/>
        </p:nvSpPr>
        <p:spPr bwMode="auto">
          <a:xfrm>
            <a:off x="1524000" y="4953000"/>
            <a:ext cx="6553200" cy="13239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eaLnBrk="0" hangingPunct="0">
              <a:spcBef>
                <a:spcPct val="20000"/>
              </a:spcBef>
              <a:buChar char="•"/>
              <a:defRPr sz="2800">
                <a:solidFill>
                  <a:schemeClr val="tx1"/>
                </a:solidFill>
                <a:latin typeface="Myriad Pro" pitchFamily="34" charset="0"/>
                <a:ea typeface="ＭＳ Ｐゴシック" pitchFamily="-60"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r>
              <a:rPr lang="fr-FR" altLang="en-US" sz="2000" b="1" i="1" dirty="0" err="1">
                <a:solidFill>
                  <a:srgbClr val="FFFFFF"/>
                </a:solidFill>
                <a:latin typeface="Arial" charset="0"/>
              </a:rPr>
              <a:t>Committee</a:t>
            </a:r>
            <a:r>
              <a:rPr lang="fr-FR" altLang="en-US" sz="2000" b="1" i="1" dirty="0">
                <a:solidFill>
                  <a:srgbClr val="FFFFFF"/>
                </a:solidFill>
                <a:latin typeface="Arial" charset="0"/>
              </a:rPr>
              <a:t> of </a:t>
            </a:r>
            <a:r>
              <a:rPr lang="fr-FR" altLang="en-US" sz="2000" b="1" i="1" dirty="0" err="1">
                <a:solidFill>
                  <a:srgbClr val="FFFFFF"/>
                </a:solidFill>
                <a:latin typeface="Arial" charset="0"/>
              </a:rPr>
              <a:t>Ministers</a:t>
            </a:r>
            <a:endParaRPr lang="fr-FR" altLang="en-US" sz="2000" b="1" i="1" dirty="0">
              <a:solidFill>
                <a:srgbClr val="FFFFFF"/>
              </a:solidFill>
              <a:latin typeface="Arial" charset="0"/>
            </a:endParaRPr>
          </a:p>
          <a:p>
            <a:pPr algn="ctr">
              <a:spcBef>
                <a:spcPct val="0"/>
              </a:spcBef>
              <a:buFontTx/>
              <a:buNone/>
            </a:pPr>
            <a:r>
              <a:rPr lang="fr-FR" altLang="en-US" sz="2000" dirty="0" err="1">
                <a:solidFill>
                  <a:srgbClr val="FFFFFF"/>
                </a:solidFill>
                <a:latin typeface="Arial" charset="0"/>
              </a:rPr>
              <a:t>verifies</a:t>
            </a:r>
            <a:r>
              <a:rPr lang="fr-FR" altLang="en-US" sz="2000" dirty="0">
                <a:solidFill>
                  <a:srgbClr val="FFFFFF"/>
                </a:solidFill>
                <a:latin typeface="Arial" charset="0"/>
              </a:rPr>
              <a:t> </a:t>
            </a:r>
            <a:r>
              <a:rPr lang="fr-FR" altLang="en-US" sz="2000" dirty="0" err="1">
                <a:solidFill>
                  <a:srgbClr val="FFFFFF"/>
                </a:solidFill>
                <a:latin typeface="Arial" charset="0"/>
              </a:rPr>
              <a:t>that</a:t>
            </a:r>
            <a:r>
              <a:rPr lang="fr-FR" altLang="en-US" sz="2000" dirty="0">
                <a:solidFill>
                  <a:srgbClr val="FFFFFF"/>
                </a:solidFill>
                <a:latin typeface="Arial" charset="0"/>
              </a:rPr>
              <a:t> the States </a:t>
            </a:r>
            <a:r>
              <a:rPr lang="fr-FR" altLang="en-US" sz="2000" dirty="0" err="1">
                <a:solidFill>
                  <a:srgbClr val="FFFFFF"/>
                </a:solidFill>
                <a:latin typeface="Arial" charset="0"/>
              </a:rPr>
              <a:t>bring</a:t>
            </a:r>
            <a:r>
              <a:rPr lang="fr-FR" altLang="en-US" sz="2000" dirty="0">
                <a:solidFill>
                  <a:srgbClr val="FFFFFF"/>
                </a:solidFill>
                <a:latin typeface="Arial" charset="0"/>
              </a:rPr>
              <a:t> the situation </a:t>
            </a:r>
            <a:r>
              <a:rPr lang="fr-FR" altLang="en-US" sz="2000" dirty="0" err="1">
                <a:solidFill>
                  <a:srgbClr val="FFFFFF"/>
                </a:solidFill>
                <a:latin typeface="Arial" charset="0"/>
              </a:rPr>
              <a:t>into</a:t>
            </a:r>
            <a:r>
              <a:rPr lang="fr-FR" altLang="en-US" sz="2000" dirty="0">
                <a:solidFill>
                  <a:srgbClr val="FFFFFF"/>
                </a:solidFill>
                <a:latin typeface="Arial" charset="0"/>
              </a:rPr>
              <a:t> </a:t>
            </a:r>
            <a:r>
              <a:rPr lang="fr-FR" altLang="en-US" sz="2000" dirty="0" err="1">
                <a:solidFill>
                  <a:srgbClr val="FFFFFF"/>
                </a:solidFill>
                <a:latin typeface="Arial" charset="0"/>
              </a:rPr>
              <a:t>conformity</a:t>
            </a:r>
            <a:r>
              <a:rPr lang="fr-FR" altLang="en-US" sz="2000" dirty="0">
                <a:solidFill>
                  <a:srgbClr val="FFFFFF"/>
                </a:solidFill>
                <a:latin typeface="Arial" charset="0"/>
              </a:rPr>
              <a:t> </a:t>
            </a:r>
            <a:r>
              <a:rPr lang="fr-FR" altLang="en-US" sz="2000" dirty="0" err="1">
                <a:solidFill>
                  <a:srgbClr val="FFFFFF"/>
                </a:solidFill>
                <a:latin typeface="Arial" charset="0"/>
              </a:rPr>
              <a:t>with</a:t>
            </a:r>
            <a:r>
              <a:rPr lang="fr-FR" altLang="en-US" sz="2000" dirty="0">
                <a:solidFill>
                  <a:srgbClr val="FFFFFF"/>
                </a:solidFill>
                <a:latin typeface="Arial" charset="0"/>
              </a:rPr>
              <a:t> the Charter. </a:t>
            </a:r>
          </a:p>
          <a:p>
            <a:pPr algn="ctr">
              <a:spcBef>
                <a:spcPct val="0"/>
              </a:spcBef>
              <a:buFontTx/>
              <a:buNone/>
            </a:pPr>
            <a:r>
              <a:rPr lang="fr-FR" altLang="en-US" sz="2000" dirty="0">
                <a:solidFill>
                  <a:srgbClr val="FFFFFF"/>
                </a:solidFill>
                <a:latin typeface="Arial" charset="0"/>
              </a:rPr>
              <a:t>If not, </a:t>
            </a:r>
            <a:r>
              <a:rPr lang="fr-FR" altLang="en-US" sz="2000" dirty="0" err="1">
                <a:solidFill>
                  <a:srgbClr val="FFFFFF"/>
                </a:solidFill>
                <a:latin typeface="Arial" charset="0"/>
              </a:rPr>
              <a:t>it</a:t>
            </a:r>
            <a:r>
              <a:rPr lang="fr-FR" altLang="en-US" sz="2000" dirty="0">
                <a:solidFill>
                  <a:srgbClr val="FFFFFF"/>
                </a:solidFill>
                <a:latin typeface="Arial" charset="0"/>
              </a:rPr>
              <a:t> </a:t>
            </a:r>
            <a:r>
              <a:rPr lang="fr-FR" altLang="en-US" sz="2000" dirty="0" err="1">
                <a:solidFill>
                  <a:srgbClr val="FFFFFF"/>
                </a:solidFill>
                <a:latin typeface="Arial" charset="0"/>
              </a:rPr>
              <a:t>addresses</a:t>
            </a:r>
            <a:r>
              <a:rPr lang="fr-FR" altLang="en-US" sz="2000" dirty="0">
                <a:solidFill>
                  <a:srgbClr val="FFFFFF"/>
                </a:solidFill>
                <a:latin typeface="Arial" charset="0"/>
              </a:rPr>
              <a:t> a </a:t>
            </a:r>
            <a:r>
              <a:rPr lang="fr-FR" altLang="en-US" sz="2000" dirty="0" err="1">
                <a:solidFill>
                  <a:srgbClr val="FFFFFF"/>
                </a:solidFill>
                <a:latin typeface="Arial" charset="0"/>
              </a:rPr>
              <a:t>Recommendation</a:t>
            </a:r>
            <a:endParaRPr lang="fr-FR" altLang="en-US" sz="2400" dirty="0">
              <a:solidFill>
                <a:srgbClr val="000000"/>
              </a:solidFill>
              <a:latin typeface="Arial" charset="0"/>
            </a:endParaRPr>
          </a:p>
        </p:txBody>
      </p:sp>
      <p:sp>
        <p:nvSpPr>
          <p:cNvPr id="2" name="Rectangle 1"/>
          <p:cNvSpPr/>
          <p:nvPr/>
        </p:nvSpPr>
        <p:spPr>
          <a:xfrm>
            <a:off x="90488" y="5049838"/>
            <a:ext cx="1274762" cy="369887"/>
          </a:xfrm>
          <a:prstGeom prst="rect">
            <a:avLst/>
          </a:prstGeom>
        </p:spPr>
        <p:txBody>
          <a:bodyPr wrap="none">
            <a:spAutoFit/>
          </a:bodyPr>
          <a:lstStyle/>
          <a:p>
            <a:pPr algn="r" fontAlgn="auto">
              <a:spcBef>
                <a:spcPts val="600"/>
              </a:spcBef>
              <a:spcAft>
                <a:spcPts val="0"/>
              </a:spcAft>
              <a:defRPr/>
            </a:pPr>
            <a:r>
              <a:rPr lang="fr-FR" altLang="en-US" b="1" kern="0" dirty="0" err="1">
                <a:solidFill>
                  <a:srgbClr val="333399"/>
                </a:solidFill>
              </a:rPr>
              <a:t>Follow</a:t>
            </a:r>
            <a:r>
              <a:rPr lang="fr-FR" altLang="en-US" b="1" kern="0" dirty="0">
                <a:solidFill>
                  <a:srgbClr val="333399"/>
                </a:solidFill>
              </a:rPr>
              <a:t>-up</a:t>
            </a:r>
          </a:p>
        </p:txBody>
      </p:sp>
      <p:sp>
        <p:nvSpPr>
          <p:cNvPr id="3" name="Rectangle 2"/>
          <p:cNvSpPr/>
          <p:nvPr/>
        </p:nvSpPr>
        <p:spPr>
          <a:xfrm>
            <a:off x="179388" y="2006600"/>
            <a:ext cx="1584325" cy="646113"/>
          </a:xfrm>
          <a:prstGeom prst="rect">
            <a:avLst/>
          </a:prstGeom>
        </p:spPr>
        <p:txBody>
          <a:bodyPr>
            <a:spAutoFit/>
          </a:bodyPr>
          <a:lstStyle/>
          <a:p>
            <a:pPr algn="r" fontAlgn="auto">
              <a:spcBef>
                <a:spcPts val="600"/>
              </a:spcBef>
              <a:spcAft>
                <a:spcPts val="0"/>
              </a:spcAft>
              <a:defRPr/>
            </a:pPr>
            <a:r>
              <a:rPr lang="fr-FR" altLang="en-US" b="1" kern="0" dirty="0" err="1">
                <a:solidFill>
                  <a:srgbClr val="333399"/>
                </a:solidFill>
              </a:rPr>
              <a:t>Judicial</a:t>
            </a:r>
            <a:r>
              <a:rPr lang="fr-FR" altLang="en-US" b="1" kern="0" dirty="0">
                <a:solidFill>
                  <a:srgbClr val="333399"/>
                </a:solidFill>
              </a:rPr>
              <a:t> </a:t>
            </a:r>
            <a:r>
              <a:rPr lang="fr-FR" altLang="en-US" b="1" kern="0" dirty="0" err="1">
                <a:solidFill>
                  <a:srgbClr val="333399"/>
                </a:solidFill>
              </a:rPr>
              <a:t>Assessment</a:t>
            </a:r>
            <a:endParaRPr lang="fr-FR" altLang="en-US" b="1" kern="0" dirty="0">
              <a:solidFill>
                <a:srgbClr val="333399"/>
              </a:solidFill>
            </a:endParaRPr>
          </a:p>
        </p:txBody>
      </p:sp>
    </p:spTree>
    <p:extLst>
      <p:ext uri="{BB962C8B-B14F-4D97-AF65-F5344CB8AC3E}">
        <p14:creationId xmlns:p14="http://schemas.microsoft.com/office/powerpoint/2010/main" xmlns="" val="1645930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24744"/>
            <a:ext cx="7992244" cy="828948"/>
          </a:xfrm>
        </p:spPr>
        <p:txBody>
          <a:bodyPr/>
          <a:lstStyle/>
          <a:p>
            <a:r>
              <a:rPr lang="en-US" b="1" dirty="0">
                <a:latin typeface="Times New Roman" panose="02020603050405020304" pitchFamily="18" charset="0"/>
                <a:cs typeface="Times New Roman" panose="02020603050405020304" pitchFamily="18" charset="0"/>
              </a:rPr>
              <a:t>Mental Disability Advocacy Center (MDAC) v. </a:t>
            </a:r>
            <a:r>
              <a:rPr lang="en-US" b="1" dirty="0" smtClean="0">
                <a:latin typeface="Times New Roman" panose="02020603050405020304" pitchFamily="18" charset="0"/>
                <a:cs typeface="Times New Roman" panose="02020603050405020304" pitchFamily="18" charset="0"/>
              </a:rPr>
              <a:t>Bulgaria </a:t>
            </a:r>
            <a:r>
              <a:rPr lang="en-US" b="1" dirty="0">
                <a:latin typeface="Times New Roman" panose="02020603050405020304" pitchFamily="18" charset="0"/>
                <a:cs typeface="Times New Roman" panose="02020603050405020304" pitchFamily="18" charset="0"/>
              </a:rPr>
              <a:t>(No. 41/2007)</a:t>
            </a:r>
            <a:endParaRPr lang="en-GB"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2060575"/>
            <a:ext cx="8784976" cy="4572781"/>
          </a:xfrm>
        </p:spPr>
        <p:txBody>
          <a:bodyPr/>
          <a:lstStyle/>
          <a:p>
            <a:r>
              <a:rPr lang="en-US" sz="1800" dirty="0"/>
              <a:t>the number of children with special educational requirements receiving education in mainstream kindergartens and in general education schools increased by 31.9 % between 2008 and 2010 ; </a:t>
            </a:r>
            <a:endParaRPr lang="en-US" sz="1800" dirty="0" smtClean="0"/>
          </a:p>
          <a:p>
            <a:r>
              <a:rPr lang="en-US" sz="1800" dirty="0" smtClean="0"/>
              <a:t>the </a:t>
            </a:r>
            <a:r>
              <a:rPr lang="en-US" sz="1800" dirty="0"/>
              <a:t>number of kindergartens and schools in the country, where children and pupils with special educational requirements are being taught increased by 6.8%; </a:t>
            </a:r>
            <a:endParaRPr lang="en-US" sz="1800" dirty="0" smtClean="0"/>
          </a:p>
          <a:p>
            <a:r>
              <a:rPr lang="en-US" sz="1800" dirty="0" smtClean="0"/>
              <a:t>the </a:t>
            </a:r>
            <a:r>
              <a:rPr lang="en-US" sz="1800" dirty="0"/>
              <a:t>specialized personnel working there increased by 16.5%, </a:t>
            </a:r>
            <a:endParaRPr lang="en-US" sz="1800" dirty="0" smtClean="0"/>
          </a:p>
          <a:p>
            <a:r>
              <a:rPr lang="en-US" sz="1800" dirty="0" smtClean="0"/>
              <a:t>500 </a:t>
            </a:r>
            <a:r>
              <a:rPr lang="en-US" sz="1800" dirty="0"/>
              <a:t>new pedagogues working with children with disabilities in the general education environment have been trained in 2009 (against 400 in 2008) ; </a:t>
            </a:r>
            <a:endParaRPr lang="en-US" sz="1800" dirty="0" smtClean="0"/>
          </a:p>
          <a:p>
            <a:r>
              <a:rPr lang="en-US" sz="1800" dirty="0" smtClean="0"/>
              <a:t>a </a:t>
            </a:r>
            <a:r>
              <a:rPr lang="en-US" sz="1800" dirty="0"/>
              <a:t>special expert commission has been set up which ensures the evaluation and guidance of children and pupils with special educational needs; </a:t>
            </a:r>
            <a:endParaRPr lang="en-US" sz="1800" dirty="0" smtClean="0"/>
          </a:p>
          <a:p>
            <a:r>
              <a:rPr lang="en-US" sz="1800" dirty="0" smtClean="0"/>
              <a:t>a </a:t>
            </a:r>
            <a:r>
              <a:rPr lang="en-US" sz="1800" dirty="0"/>
              <a:t>national strategy was launched with the aim of preventing the </a:t>
            </a:r>
            <a:r>
              <a:rPr lang="en-US" sz="1800" dirty="0" err="1"/>
              <a:t>institutionalisation</a:t>
            </a:r>
            <a:r>
              <a:rPr lang="en-US" sz="1800" dirty="0"/>
              <a:t> of children with disabilities. </a:t>
            </a:r>
            <a:endParaRPr lang="en-US" sz="1800" dirty="0" smtClean="0"/>
          </a:p>
          <a:p>
            <a:pPr marL="0" indent="0">
              <a:buNone/>
            </a:pPr>
            <a:r>
              <a:rPr lang="en-US" sz="1800" dirty="0" smtClean="0"/>
              <a:t>The </a:t>
            </a:r>
            <a:r>
              <a:rPr lang="en-US" sz="1800" dirty="0"/>
              <a:t>implementation of these measures is being followed-up in the framework of the reporting procedure </a:t>
            </a:r>
            <a:r>
              <a:rPr lang="en-US" sz="1800" dirty="0" smtClean="0"/>
              <a:t>(the </a:t>
            </a:r>
            <a:r>
              <a:rPr lang="en-US" sz="1800" dirty="0"/>
              <a:t>next assessment will take place in 2018).</a:t>
            </a:r>
            <a:endParaRPr lang="en-GB" sz="1800" dirty="0"/>
          </a:p>
          <a:p>
            <a:endParaRPr lang="en-GB" sz="1800" dirty="0"/>
          </a:p>
        </p:txBody>
      </p:sp>
    </p:spTree>
    <p:extLst>
      <p:ext uri="{BB962C8B-B14F-4D97-AF65-F5344CB8AC3E}">
        <p14:creationId xmlns:p14="http://schemas.microsoft.com/office/powerpoint/2010/main" xmlns="" val="208237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fi-FI" altLang="fi-FI" smtClean="0">
              <a:latin typeface="Times New Roman" panose="02020603050405020304" pitchFamily="18" charset="0"/>
              <a:cs typeface="Times New Roman" panose="02020603050405020304" pitchFamily="18" charset="0"/>
            </a:endParaRPr>
          </a:p>
        </p:txBody>
      </p:sp>
      <p:sp>
        <p:nvSpPr>
          <p:cNvPr id="27651" name="Rectangle 3"/>
          <p:cNvSpPr>
            <a:spLocks noGrp="1" noChangeArrowheads="1"/>
          </p:cNvSpPr>
          <p:nvPr>
            <p:ph type="body" idx="1"/>
          </p:nvPr>
        </p:nvSpPr>
        <p:spPr/>
        <p:txBody>
          <a:bodyPr/>
          <a:lstStyle/>
          <a:p>
            <a:pPr eaLnBrk="1" hangingPunct="1"/>
            <a:endParaRPr lang="fi-FI" altLang="fi-FI" smtClean="0">
              <a:latin typeface="Times New Roman" panose="02020603050405020304" pitchFamily="18" charset="0"/>
              <a:cs typeface="Times New Roman" panose="02020603050405020304" pitchFamily="18" charset="0"/>
            </a:endParaRPr>
          </a:p>
        </p:txBody>
      </p:sp>
      <p:pic>
        <p:nvPicPr>
          <p:cNvPr id="27652" name="Picture 4" descr="PPT_background_2011_cover_ligh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113" y="-55563"/>
            <a:ext cx="9144001" cy="6992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653" name="Text Box 5"/>
          <p:cNvSpPr txBox="1">
            <a:spLocks noChangeArrowheads="1"/>
          </p:cNvSpPr>
          <p:nvPr/>
        </p:nvSpPr>
        <p:spPr bwMode="auto">
          <a:xfrm>
            <a:off x="827088" y="1665288"/>
            <a:ext cx="7561262" cy="708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chemeClr val="tx1"/>
                </a:solidFill>
                <a:latin typeface="Myriad Pro" pitchFamily="34"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fi-FI" sz="4000" b="1" dirty="0">
                <a:solidFill>
                  <a:schemeClr val="bg1"/>
                </a:solidFill>
                <a:latin typeface="Times New Roman" panose="02020603050405020304" pitchFamily="18" charset="0"/>
                <a:cs typeface="Times New Roman" panose="02020603050405020304" pitchFamily="18" charset="0"/>
              </a:rPr>
              <a:t>The </a:t>
            </a:r>
            <a:r>
              <a:rPr lang="en-GB" altLang="fi-FI" sz="4000" b="1" dirty="0" smtClean="0">
                <a:solidFill>
                  <a:schemeClr val="bg1"/>
                </a:solidFill>
                <a:latin typeface="Times New Roman" panose="02020603050405020304" pitchFamily="18" charset="0"/>
                <a:cs typeface="Times New Roman" panose="02020603050405020304" pitchFamily="18" charset="0"/>
              </a:rPr>
              <a:t>Reporting </a:t>
            </a:r>
            <a:r>
              <a:rPr lang="en-GB" altLang="fi-FI" sz="4000" b="1" dirty="0">
                <a:solidFill>
                  <a:schemeClr val="bg1"/>
                </a:solidFill>
                <a:latin typeface="Times New Roman" panose="02020603050405020304" pitchFamily="18" charset="0"/>
                <a:cs typeface="Times New Roman" panose="02020603050405020304" pitchFamily="18" charset="0"/>
              </a:rPr>
              <a:t>Mechanism</a:t>
            </a:r>
            <a:endParaRPr lang="en-US" altLang="fi-FI" sz="4000" b="1" dirty="0">
              <a:solidFill>
                <a:schemeClr val="bg1"/>
              </a:solidFill>
              <a:latin typeface="Times New Roman" panose="02020603050405020304" pitchFamily="18" charset="0"/>
              <a:cs typeface="Times New Roman" panose="02020603050405020304" pitchFamily="18" charset="0"/>
            </a:endParaRPr>
          </a:p>
        </p:txBody>
      </p:sp>
      <p:sp>
        <p:nvSpPr>
          <p:cNvPr id="27654" name="Text Box 6"/>
          <p:cNvSpPr txBox="1">
            <a:spLocks noChangeArrowheads="1"/>
          </p:cNvSpPr>
          <p:nvPr/>
        </p:nvSpPr>
        <p:spPr bwMode="auto">
          <a:xfrm>
            <a:off x="844550" y="4921250"/>
            <a:ext cx="7561263"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chemeClr val="tx1"/>
                </a:solidFill>
                <a:latin typeface="Myriad Pro" pitchFamily="34"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fi-FI">
                <a:solidFill>
                  <a:srgbClr val="EFEFEF"/>
                </a:solidFill>
                <a:latin typeface="Times New Roman" panose="02020603050405020304" pitchFamily="18" charset="0"/>
                <a:cs typeface="Times New Roman" panose="02020603050405020304" pitchFamily="18" charset="0"/>
              </a:rPr>
              <a:t>Periodic reporting by states parties</a:t>
            </a:r>
          </a:p>
        </p:txBody>
      </p:sp>
      <p:pic>
        <p:nvPicPr>
          <p:cNvPr id="27655"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863975" y="2565400"/>
            <a:ext cx="1487488" cy="21209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xmlns="">
                <a:solidFill>
                  <a:schemeClr val="accent1"/>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fr-FR" b="1" dirty="0" err="1" smtClean="0">
                <a:latin typeface="Times New Roman" panose="02020603050405020304" pitchFamily="18" charset="0"/>
                <a:ea typeface="ＭＳ Ｐゴシック" pitchFamily="34" charset="-128"/>
                <a:cs typeface="Times New Roman" panose="02020603050405020304" pitchFamily="18" charset="0"/>
              </a:rPr>
              <a:t>Thematic</a:t>
            </a:r>
            <a:r>
              <a:rPr lang="fr-FR" b="1" dirty="0" smtClean="0">
                <a:latin typeface="Times New Roman" panose="02020603050405020304" pitchFamily="18" charset="0"/>
                <a:ea typeface="ＭＳ Ｐゴシック" pitchFamily="34" charset="-128"/>
                <a:cs typeface="Times New Roman" panose="02020603050405020304" pitchFamily="18" charset="0"/>
              </a:rPr>
              <a:t> Reports</a:t>
            </a:r>
          </a:p>
        </p:txBody>
      </p:sp>
      <p:sp>
        <p:nvSpPr>
          <p:cNvPr id="14339" name="Text Box 19"/>
          <p:cNvSpPr txBox="1">
            <a:spLocks noChangeArrowheads="1"/>
          </p:cNvSpPr>
          <p:nvPr/>
        </p:nvSpPr>
        <p:spPr bwMode="auto">
          <a:xfrm>
            <a:off x="4679950" y="188913"/>
            <a:ext cx="4140200" cy="646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chemeClr val="tx1"/>
                </a:solidFill>
                <a:latin typeface="Myriad Pro" pitchFamily="34" charset="0"/>
                <a:ea typeface="ＭＳ Ｐゴシック" pitchFamily="-60"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r" eaLnBrk="1" hangingPunct="1">
              <a:lnSpc>
                <a:spcPct val="90000"/>
              </a:lnSpc>
              <a:spcBef>
                <a:spcPct val="0"/>
              </a:spcBef>
              <a:buFontTx/>
              <a:buNone/>
            </a:pPr>
            <a:r>
              <a:rPr lang="fr-FR" altLang="en-US" sz="2000">
                <a:solidFill>
                  <a:schemeClr val="bg1"/>
                </a:solidFill>
                <a:latin typeface="Times New Roman" panose="02020603050405020304" pitchFamily="18" charset="0"/>
                <a:cs typeface="Times New Roman" panose="02020603050405020304" pitchFamily="18" charset="0"/>
              </a:rPr>
              <a:t>European Social Charter</a:t>
            </a:r>
          </a:p>
          <a:p>
            <a:pPr algn="r" eaLnBrk="1" hangingPunct="1">
              <a:lnSpc>
                <a:spcPct val="90000"/>
              </a:lnSpc>
              <a:spcBef>
                <a:spcPct val="0"/>
              </a:spcBef>
              <a:buFontTx/>
              <a:buNone/>
            </a:pPr>
            <a:r>
              <a:rPr lang="fr-FR" altLang="en-US" sz="2000">
                <a:solidFill>
                  <a:schemeClr val="bg1"/>
                </a:solidFill>
                <a:latin typeface="Times New Roman" panose="02020603050405020304" pitchFamily="18" charset="0"/>
                <a:cs typeface="Times New Roman" panose="02020603050405020304" pitchFamily="18" charset="0"/>
              </a:rPr>
              <a:t>National Reports</a:t>
            </a:r>
          </a:p>
        </p:txBody>
      </p:sp>
      <p:sp>
        <p:nvSpPr>
          <p:cNvPr id="2" name="Rectangle 1"/>
          <p:cNvSpPr/>
          <p:nvPr/>
        </p:nvSpPr>
        <p:spPr>
          <a:xfrm>
            <a:off x="541338" y="5553075"/>
            <a:ext cx="8261350" cy="1077913"/>
          </a:xfrm>
          <a:prstGeom prst="rect">
            <a:avLst/>
          </a:prstGeom>
        </p:spPr>
        <p:txBody>
          <a:bodyPr>
            <a:spAutoFit/>
          </a:bodyPr>
          <a:lstStyle/>
          <a:p>
            <a:pPr marL="285750" indent="-285750" fontAlgn="auto">
              <a:spcBef>
                <a:spcPts val="0"/>
              </a:spcBef>
              <a:spcAft>
                <a:spcPts val="0"/>
              </a:spcAft>
              <a:buFont typeface="Arial" charset="0"/>
              <a:buChar char="•"/>
              <a:defRPr/>
            </a:pPr>
            <a:r>
              <a:rPr lang="en-GB" altLang="en-US" sz="1600" kern="0" dirty="0">
                <a:solidFill>
                  <a:srgbClr val="000000"/>
                </a:solidFill>
                <a:latin typeface="Times New Roman" panose="02020603050405020304" pitchFamily="18" charset="0"/>
                <a:cs typeface="Times New Roman" panose="02020603050405020304" pitchFamily="18" charset="0"/>
              </a:rPr>
              <a:t>Annual reports transmitted by </a:t>
            </a:r>
            <a:r>
              <a:rPr lang="en-GB" altLang="en-US" sz="1600" b="1" u="sng" kern="0" dirty="0">
                <a:solidFill>
                  <a:srgbClr val="000000"/>
                </a:solidFill>
                <a:latin typeface="Times New Roman" panose="02020603050405020304" pitchFamily="18" charset="0"/>
                <a:cs typeface="Times New Roman" panose="02020603050405020304" pitchFamily="18" charset="0"/>
              </a:rPr>
              <a:t>31 October</a:t>
            </a:r>
          </a:p>
          <a:p>
            <a:pPr marL="285750" indent="-285750" fontAlgn="auto">
              <a:spcBef>
                <a:spcPts val="0"/>
              </a:spcBef>
              <a:spcAft>
                <a:spcPts val="0"/>
              </a:spcAft>
              <a:buFont typeface="Arial" charset="0"/>
              <a:buChar char="•"/>
              <a:defRPr/>
            </a:pPr>
            <a:r>
              <a:rPr lang="en-GB" altLang="en-US" sz="1600" kern="0" dirty="0">
                <a:solidFill>
                  <a:srgbClr val="000000"/>
                </a:solidFill>
                <a:latin typeface="Times New Roman" panose="02020603050405020304" pitchFamily="18" charset="0"/>
                <a:cs typeface="Times New Roman" panose="02020603050405020304" pitchFamily="18" charset="0"/>
              </a:rPr>
              <a:t>Committee’s conclusions issued at the </a:t>
            </a:r>
            <a:r>
              <a:rPr lang="en-GB" altLang="en-US" sz="1600" kern="0" dirty="0" smtClean="0">
                <a:solidFill>
                  <a:srgbClr val="000000"/>
                </a:solidFill>
                <a:latin typeface="Times New Roman" panose="02020603050405020304" pitchFamily="18" charset="0"/>
                <a:cs typeface="Times New Roman" panose="02020603050405020304" pitchFamily="18" charset="0"/>
              </a:rPr>
              <a:t>beginning of the following year</a:t>
            </a:r>
            <a:endParaRPr lang="en-GB" altLang="en-US" sz="1600" kern="0" dirty="0">
              <a:solidFill>
                <a:srgbClr val="000000"/>
              </a:solidFill>
              <a:latin typeface="Times New Roman" panose="02020603050405020304" pitchFamily="18" charset="0"/>
              <a:cs typeface="Times New Roman" panose="02020603050405020304" pitchFamily="18" charset="0"/>
            </a:endParaRPr>
          </a:p>
          <a:p>
            <a:pPr marL="285750" indent="-285750" fontAlgn="auto">
              <a:spcBef>
                <a:spcPts val="0"/>
              </a:spcBef>
              <a:spcAft>
                <a:spcPts val="0"/>
              </a:spcAft>
              <a:buFont typeface="Arial" charset="0"/>
              <a:buChar char="•"/>
              <a:defRPr/>
            </a:pPr>
            <a:r>
              <a:rPr lang="en-GB" altLang="en-US" sz="1600" kern="0" dirty="0">
                <a:solidFill>
                  <a:srgbClr val="000000"/>
                </a:solidFill>
                <a:latin typeface="Times New Roman" panose="02020603050405020304" pitchFamily="18" charset="0"/>
                <a:cs typeface="Times New Roman" panose="02020603050405020304" pitchFamily="18" charset="0"/>
              </a:rPr>
              <a:t>As from 2014, a simplified monitoring procedure (report every 2 years) applies to States which have accepted the Collective complaints procedure</a:t>
            </a:r>
            <a:endParaRPr lang="en-US" kern="0" dirty="0">
              <a:solidFill>
                <a:sysClr val="windowText" lastClr="000000"/>
              </a:solidFill>
              <a:latin typeface="Times New Roman" panose="02020603050405020304" pitchFamily="18" charset="0"/>
              <a:cs typeface="Times New Roman" panose="02020603050405020304" pitchFamily="18" charset="0"/>
            </a:endParaRPr>
          </a:p>
        </p:txBody>
      </p:sp>
      <p:graphicFrame>
        <p:nvGraphicFramePr>
          <p:cNvPr id="6" name="Group 44"/>
          <p:cNvGraphicFramePr>
            <a:graphicFrameLocks noGrp="1"/>
          </p:cNvGraphicFramePr>
          <p:nvPr>
            <p:extLst>
              <p:ext uri="{D42A27DB-BD31-4B8C-83A1-F6EECF244321}">
                <p14:modId xmlns:p14="http://schemas.microsoft.com/office/powerpoint/2010/main" xmlns="" val="2820786337"/>
              </p:ext>
            </p:extLst>
          </p:nvPr>
        </p:nvGraphicFramePr>
        <p:xfrm>
          <a:off x="431800" y="1916113"/>
          <a:ext cx="8220075" cy="3505200"/>
        </p:xfrm>
        <a:graphic>
          <a:graphicData uri="http://schemas.openxmlformats.org/drawingml/2006/table">
            <a:tbl>
              <a:tblPr>
                <a:tableStyleId>{08FB837D-C827-4EFA-A057-4D05807E0F7C}</a:tableStyleId>
              </a:tblPr>
              <a:tblGrid>
                <a:gridCol w="2055812"/>
                <a:gridCol w="2054225"/>
                <a:gridCol w="2055813"/>
                <a:gridCol w="2054225"/>
              </a:tblGrid>
              <a:tr h="3505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s-IS" sz="1600" u="sng" strike="noStrike" cap="none" normalizeH="0" baseline="0" dirty="0" smtClean="0">
                          <a:ln>
                            <a:noFill/>
                          </a:ln>
                          <a:effectLst/>
                        </a:rPr>
                        <a:t>Group 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u="sng"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Employment, training and equal opportunities</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9</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10</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15</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18</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 Article 20</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 Article 24</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 Article 25</a:t>
                      </a:r>
                      <a:endParaRPr kumimoji="0" lang="en-GB" sz="1600" b="0" i="0" u="none" strike="noStrike" cap="none" normalizeH="0" baseline="0" dirty="0" smtClean="0">
                        <a:ln>
                          <a:noFill/>
                        </a:ln>
                        <a:solidFill>
                          <a:schemeClr val="tx1"/>
                        </a:solidFill>
                        <a:effectLst/>
                        <a:latin typeface="Arial" charset="0"/>
                        <a:ea typeface="Osaka" pitchFamily="-60" charset="-128"/>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s-IS" sz="1600" u="sng" strike="noStrike" cap="none" normalizeH="0" baseline="0" dirty="0" smtClean="0">
                          <a:ln>
                            <a:noFill/>
                          </a:ln>
                          <a:effectLst/>
                        </a:rPr>
                        <a:t>Group 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u="sng"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Health, social security and social protection</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3</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11</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12</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13</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14</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 Article 23</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 Article 30</a:t>
                      </a:r>
                      <a:endParaRPr kumimoji="0" lang="en-GB" sz="1600" b="0" i="0" u="none" strike="noStrike" cap="none" normalizeH="0" baseline="0" dirty="0" smtClean="0">
                        <a:ln>
                          <a:noFill/>
                        </a:ln>
                        <a:solidFill>
                          <a:schemeClr val="tx1"/>
                        </a:solidFill>
                        <a:effectLst/>
                        <a:latin typeface="Arial" charset="0"/>
                        <a:ea typeface="Osaka" pitchFamily="-60" charset="-128"/>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s-IS" sz="1600" u="sng" strike="noStrike" cap="none" normalizeH="0" baseline="0" smtClean="0">
                          <a:ln>
                            <a:noFill/>
                          </a:ln>
                          <a:effectLst/>
                        </a:rPr>
                        <a:t>Group 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u="sng"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Labour rights</a:t>
                      </a:r>
                      <a:endParaRPr kumimoji="0" lang="en-US"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 Article 2</a:t>
                      </a:r>
                      <a:endParaRPr kumimoji="0" lang="en-US"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 Article 4</a:t>
                      </a:r>
                      <a:endParaRPr kumimoji="0" lang="en-US"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 Article 5</a:t>
                      </a:r>
                      <a:endParaRPr kumimoji="0" lang="en-US"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 Article 6</a:t>
                      </a:r>
                      <a:endParaRPr kumimoji="0" lang="en-US"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 Article 21</a:t>
                      </a:r>
                      <a:endParaRPr kumimoji="0" lang="en-US"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 Article 22</a:t>
                      </a:r>
                      <a:endParaRPr kumimoji="0" lang="en-US"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 Article 26</a:t>
                      </a:r>
                      <a:endParaRPr kumimoji="0" lang="en-US"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 Article 28</a:t>
                      </a:r>
                      <a:endParaRPr kumimoji="0" lang="en-US" sz="1600" u="none" strike="noStrike" cap="none" normalizeH="0" baseline="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smtClean="0">
                          <a:ln>
                            <a:noFill/>
                          </a:ln>
                          <a:effectLst/>
                        </a:rPr>
                        <a:t>- Article 29</a:t>
                      </a:r>
                      <a:endParaRPr kumimoji="0" lang="en-US" sz="1600" b="0" i="0" u="none" strike="noStrike" cap="none" normalizeH="0" baseline="0" smtClean="0">
                        <a:ln>
                          <a:noFill/>
                        </a:ln>
                        <a:solidFill>
                          <a:schemeClr val="tx1"/>
                        </a:solidFill>
                        <a:effectLst/>
                        <a:latin typeface="Times New Roman" pitchFamily="18" charset="0"/>
                        <a:ea typeface="Osaka" pitchFamily="-60" charset="-128"/>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s-IS" sz="1600" u="sng" strike="noStrike" cap="none" normalizeH="0" baseline="0" dirty="0" smtClean="0">
                          <a:ln>
                            <a:noFill/>
                          </a:ln>
                          <a:effectLst/>
                        </a:rPr>
                        <a:t>Group 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u="sng"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Children, families, migrants</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 Article 7</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8</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16</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17</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19</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u="none" strike="noStrike" cap="none" normalizeH="0" baseline="0" dirty="0" smtClean="0">
                          <a:ln>
                            <a:noFill/>
                          </a:ln>
                          <a:effectLst/>
                        </a:rPr>
                        <a:t>- Article 27</a:t>
                      </a:r>
                      <a:endParaRPr kumimoji="0" lang="en-US" sz="160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u="none" strike="noStrike" cap="none" normalizeH="0" baseline="0" dirty="0" smtClean="0">
                          <a:ln>
                            <a:noFill/>
                          </a:ln>
                          <a:effectLst/>
                        </a:rPr>
                        <a:t>- Article 31</a:t>
                      </a:r>
                      <a:endParaRPr kumimoji="0" lang="en-GB" sz="1600" b="0" i="0" u="none" strike="noStrike" cap="none" normalizeH="0" baseline="0" dirty="0" smtClean="0">
                        <a:ln>
                          <a:noFill/>
                        </a:ln>
                        <a:solidFill>
                          <a:schemeClr val="tx1"/>
                        </a:solidFill>
                        <a:effectLst/>
                        <a:latin typeface="Arial" charset="0"/>
                        <a:ea typeface="Osaka" pitchFamily="-60" charset="-128"/>
                        <a:cs typeface="Times New Roman" pitchFamily="18" charset="0"/>
                      </a:endParaRPr>
                    </a:p>
                  </a:txBody>
                  <a:tcPr horzOverflow="overflow"/>
                </a:tc>
              </a:tr>
            </a:tbl>
          </a:graphicData>
        </a:graphic>
      </p:graphicFrame>
    </p:spTree>
    <p:extLst>
      <p:ext uri="{BB962C8B-B14F-4D97-AF65-F5344CB8AC3E}">
        <p14:creationId xmlns:p14="http://schemas.microsoft.com/office/powerpoint/2010/main" xmlns="" val="1703269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27088" y="1231900"/>
            <a:ext cx="7632700" cy="901700"/>
          </a:xfrm>
        </p:spPr>
        <p:txBody>
          <a:bodyPr/>
          <a:lstStyle/>
          <a:p>
            <a:r>
              <a:rPr lang="en-GB" altLang="fi-FI" b="1" dirty="0" smtClean="0">
                <a:latin typeface="Times New Roman" panose="02020603050405020304" pitchFamily="18" charset="0"/>
                <a:cs typeface="Times New Roman" panose="02020603050405020304" pitchFamily="18" charset="0"/>
              </a:rPr>
              <a:t>What the national reports contain?</a:t>
            </a:r>
            <a:endParaRPr lang="fi-FI" altLang="fi-FI" b="1" dirty="0" smtClean="0">
              <a:latin typeface="Times New Roman" panose="02020603050405020304" pitchFamily="18" charset="0"/>
              <a:cs typeface="Times New Roman" panose="02020603050405020304" pitchFamily="18" charset="0"/>
            </a:endParaRPr>
          </a:p>
        </p:txBody>
      </p:sp>
      <p:sp>
        <p:nvSpPr>
          <p:cNvPr id="31747" name="Content Placeholder 2"/>
          <p:cNvSpPr>
            <a:spLocks noGrp="1"/>
          </p:cNvSpPr>
          <p:nvPr>
            <p:ph idx="1"/>
          </p:nvPr>
        </p:nvSpPr>
        <p:spPr>
          <a:xfrm>
            <a:off x="827088" y="2457450"/>
            <a:ext cx="7561262" cy="3635375"/>
          </a:xfrm>
        </p:spPr>
        <p:txBody>
          <a:bodyPr/>
          <a:lstStyle/>
          <a:p>
            <a:pPr marL="0" indent="0" algn="just">
              <a:buNone/>
            </a:pPr>
            <a:r>
              <a:rPr lang="en-GB" altLang="fi-FI" sz="2000" dirty="0" smtClean="0">
                <a:latin typeface="Times New Roman" panose="02020603050405020304" pitchFamily="18" charset="0"/>
                <a:cs typeface="Times New Roman" panose="02020603050405020304" pitchFamily="18" charset="0"/>
              </a:rPr>
              <a:t>1) </a:t>
            </a:r>
            <a:r>
              <a:rPr lang="en-GB" altLang="fi-FI" sz="2000" dirty="0" smtClean="0">
                <a:solidFill>
                  <a:schemeClr val="accent2"/>
                </a:solidFill>
                <a:latin typeface="Times New Roman" panose="02020603050405020304" pitchFamily="18" charset="0"/>
                <a:cs typeface="Times New Roman" panose="02020603050405020304" pitchFamily="18" charset="0"/>
              </a:rPr>
              <a:t>the legal framework </a:t>
            </a:r>
            <a:r>
              <a:rPr lang="en-GB" altLang="fi-FI" sz="2000" dirty="0" smtClean="0">
                <a:latin typeface="Times New Roman" panose="02020603050405020304" pitchFamily="18" charset="0"/>
                <a:cs typeface="Times New Roman" panose="02020603050405020304" pitchFamily="18" charset="0"/>
              </a:rPr>
              <a:t>– description of the laws or regulations, collective agreements or other provisions that contribute to the application of the Charter nationally; as well as any relevant national case-law decisions by courts and other judicial bodies</a:t>
            </a:r>
          </a:p>
          <a:p>
            <a:pPr algn="just"/>
            <a:endParaRPr lang="en-GB" altLang="fi-FI" sz="2000" dirty="0" smtClean="0">
              <a:latin typeface="Times New Roman" panose="02020603050405020304" pitchFamily="18" charset="0"/>
              <a:cs typeface="Times New Roman" panose="02020603050405020304" pitchFamily="18" charset="0"/>
            </a:endParaRPr>
          </a:p>
          <a:p>
            <a:pPr marL="0" indent="0" algn="just">
              <a:buNone/>
            </a:pPr>
            <a:r>
              <a:rPr lang="en-GB" altLang="fi-FI" sz="2000" dirty="0" smtClean="0">
                <a:latin typeface="Times New Roman" panose="02020603050405020304" pitchFamily="18" charset="0"/>
                <a:cs typeface="Times New Roman" panose="02020603050405020304" pitchFamily="18" charset="0"/>
              </a:rPr>
              <a:t>2) description of the </a:t>
            </a:r>
            <a:r>
              <a:rPr lang="en-GB" altLang="fi-FI" sz="2000" dirty="0" smtClean="0">
                <a:solidFill>
                  <a:schemeClr val="accent2"/>
                </a:solidFill>
                <a:latin typeface="Times New Roman" panose="02020603050405020304" pitchFamily="18" charset="0"/>
                <a:cs typeface="Times New Roman" panose="02020603050405020304" pitchFamily="18" charset="0"/>
              </a:rPr>
              <a:t>measures taken to implement </a:t>
            </a:r>
            <a:r>
              <a:rPr lang="en-GB" altLang="fi-FI" sz="2000" dirty="0" smtClean="0">
                <a:latin typeface="Times New Roman" panose="02020603050405020304" pitchFamily="18" charset="0"/>
                <a:cs typeface="Times New Roman" panose="02020603050405020304" pitchFamily="18" charset="0"/>
              </a:rPr>
              <a:t>the legal framework (administrative arrangements, programmes, action plans, projects, etc.)</a:t>
            </a:r>
          </a:p>
          <a:p>
            <a:pPr algn="just"/>
            <a:endParaRPr lang="en-GB" altLang="fi-FI" sz="2000" dirty="0" smtClean="0">
              <a:latin typeface="Times New Roman" panose="02020603050405020304" pitchFamily="18" charset="0"/>
              <a:cs typeface="Times New Roman" panose="02020603050405020304" pitchFamily="18" charset="0"/>
            </a:endParaRPr>
          </a:p>
          <a:p>
            <a:pPr marL="0" indent="0" algn="just">
              <a:buNone/>
            </a:pPr>
            <a:r>
              <a:rPr lang="en-GB" altLang="fi-FI" sz="2000" dirty="0" smtClean="0">
                <a:latin typeface="Times New Roman" panose="02020603050405020304" pitchFamily="18" charset="0"/>
                <a:cs typeface="Times New Roman" panose="02020603050405020304" pitchFamily="18" charset="0"/>
              </a:rPr>
              <a:t>3) figures, </a:t>
            </a:r>
            <a:r>
              <a:rPr lang="en-GB" altLang="fi-FI" sz="2000" dirty="0" smtClean="0">
                <a:solidFill>
                  <a:schemeClr val="accent2"/>
                </a:solidFill>
                <a:latin typeface="Times New Roman" panose="02020603050405020304" pitchFamily="18" charset="0"/>
                <a:cs typeface="Times New Roman" panose="02020603050405020304" pitchFamily="18" charset="0"/>
              </a:rPr>
              <a:t>statistics or any other relevant information </a:t>
            </a:r>
            <a:r>
              <a:rPr lang="en-GB" altLang="fi-FI" sz="2000" dirty="0" smtClean="0">
                <a:latin typeface="Times New Roman" panose="02020603050405020304" pitchFamily="18" charset="0"/>
                <a:cs typeface="Times New Roman" panose="02020603050405020304" pitchFamily="18" charset="0"/>
              </a:rPr>
              <a:t>enabling an evaluation of the extent to which these provisions are applied in practice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79512" y="1231900"/>
            <a:ext cx="8607448" cy="828675"/>
          </a:xfrm>
        </p:spPr>
        <p:txBody>
          <a:bodyPr/>
          <a:lstStyle/>
          <a:p>
            <a:r>
              <a:rPr lang="en-GB" altLang="fi-FI" b="1" dirty="0" smtClean="0">
                <a:latin typeface="Times New Roman" panose="02020603050405020304" pitchFamily="18" charset="0"/>
                <a:cs typeface="Times New Roman" panose="02020603050405020304" pitchFamily="18" charset="0"/>
              </a:rPr>
              <a:t>Monitoring procedure based</a:t>
            </a:r>
            <a:br>
              <a:rPr lang="en-GB" altLang="fi-FI" b="1" dirty="0" smtClean="0">
                <a:latin typeface="Times New Roman" panose="02020603050405020304" pitchFamily="18" charset="0"/>
                <a:cs typeface="Times New Roman" panose="02020603050405020304" pitchFamily="18" charset="0"/>
              </a:rPr>
            </a:br>
            <a:r>
              <a:rPr lang="en-GB" altLang="fi-FI" b="1" dirty="0" smtClean="0">
                <a:latin typeface="Times New Roman" panose="02020603050405020304" pitchFamily="18" charset="0"/>
                <a:cs typeface="Times New Roman" panose="02020603050405020304" pitchFamily="18" charset="0"/>
              </a:rPr>
              <a:t>on periodic reports</a:t>
            </a:r>
            <a:endParaRPr lang="fi-FI" altLang="fi-FI" b="1"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2492896"/>
            <a:ext cx="8312885" cy="3948113"/>
          </a:xfrm>
        </p:spPr>
        <p:txBody>
          <a:bodyPr/>
          <a:lstStyle/>
          <a:p>
            <a:pPr algn="just">
              <a:defRPr/>
            </a:pPr>
            <a:r>
              <a:rPr lang="en-GB" sz="2400" dirty="0" smtClean="0">
                <a:latin typeface="Times New Roman" panose="02020603050405020304" pitchFamily="18" charset="0"/>
                <a:cs typeface="Times New Roman" panose="02020603050405020304" pitchFamily="18" charset="0"/>
              </a:rPr>
              <a:t>Governments report to the European Committee of Social Rights on the implementation of the Charter provisions accepted by them</a:t>
            </a:r>
          </a:p>
          <a:p>
            <a:pPr marL="0" indent="0" algn="just">
              <a:buFontTx/>
              <a:buNone/>
              <a:defRPr/>
            </a:pPr>
            <a:endParaRPr lang="en-GB" sz="2400" dirty="0" smtClean="0">
              <a:latin typeface="Times New Roman" panose="02020603050405020304" pitchFamily="18" charset="0"/>
              <a:cs typeface="Times New Roman" panose="02020603050405020304" pitchFamily="18" charset="0"/>
            </a:endParaRPr>
          </a:p>
          <a:p>
            <a:pPr algn="just">
              <a:defRPr/>
            </a:pPr>
            <a:r>
              <a:rPr lang="en-GB" sz="2400" dirty="0" smtClean="0">
                <a:latin typeface="Times New Roman" panose="02020603050405020304" pitchFamily="18" charset="0"/>
                <a:cs typeface="Times New Roman" panose="02020603050405020304" pitchFamily="18" charset="0"/>
              </a:rPr>
              <a:t>The reports are sent to representative national trade unions and employer’s organisations, who may submit their comments on the Government’s report directly to the Committee</a:t>
            </a:r>
          </a:p>
          <a:p>
            <a:pPr marL="0" indent="0" algn="just">
              <a:buFontTx/>
              <a:buNone/>
              <a:defRPr/>
            </a:pPr>
            <a:endParaRPr lang="en-GB" sz="2400" dirty="0" smtClean="0">
              <a:latin typeface="Times New Roman" panose="02020603050405020304" pitchFamily="18" charset="0"/>
              <a:cs typeface="Times New Roman" panose="02020603050405020304" pitchFamily="18" charset="0"/>
            </a:endParaRPr>
          </a:p>
          <a:p>
            <a:pPr algn="just">
              <a:defRPr/>
            </a:pPr>
            <a:r>
              <a:rPr lang="en-GB" sz="2400" dirty="0" smtClean="0">
                <a:latin typeface="Times New Roman" panose="02020603050405020304" pitchFamily="18" charset="0"/>
                <a:cs typeface="Times New Roman" panose="02020603050405020304" pitchFamily="18" charset="0"/>
              </a:rPr>
              <a:t>A report is submitted annually by each state on provisions belonging to one thematic group</a:t>
            </a:r>
          </a:p>
          <a:p>
            <a:pPr algn="just">
              <a:defRPr/>
            </a:pPr>
            <a:endParaRPr lang="fi-FI"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6213" y="1231900"/>
            <a:ext cx="8499475" cy="504825"/>
          </a:xfrm>
        </p:spPr>
        <p:txBody>
          <a:bodyPr/>
          <a:lstStyle/>
          <a:p>
            <a:pPr eaLnBrk="1" hangingPunct="1">
              <a:defRPr/>
            </a:pPr>
            <a:r>
              <a:rPr lang="fr-FR" sz="2800" b="1" dirty="0" smtClean="0">
                <a:ea typeface="ＭＳ Ｐゴシック" pitchFamily="34" charset="-128"/>
              </a:rPr>
              <a:t>Monitoring </a:t>
            </a:r>
            <a:r>
              <a:rPr lang="fr-FR" sz="2800" b="1" dirty="0" err="1" smtClean="0">
                <a:ea typeface="ＭＳ Ｐゴシック" pitchFamily="34" charset="-128"/>
              </a:rPr>
              <a:t>based</a:t>
            </a:r>
            <a:r>
              <a:rPr lang="fr-FR" sz="2800" b="1" dirty="0" smtClean="0">
                <a:ea typeface="ＭＳ Ｐゴシック" pitchFamily="34" charset="-128"/>
              </a:rPr>
              <a:t> on National Reports</a:t>
            </a:r>
          </a:p>
        </p:txBody>
      </p:sp>
      <p:sp>
        <p:nvSpPr>
          <p:cNvPr id="15363" name="Text Box 19"/>
          <p:cNvSpPr txBox="1">
            <a:spLocks noChangeArrowheads="1"/>
          </p:cNvSpPr>
          <p:nvPr/>
        </p:nvSpPr>
        <p:spPr bwMode="auto">
          <a:xfrm>
            <a:off x="4679950" y="188913"/>
            <a:ext cx="4140200" cy="646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chemeClr val="tx1"/>
                </a:solidFill>
                <a:latin typeface="Myriad Pro" pitchFamily="34" charset="0"/>
                <a:ea typeface="ＭＳ Ｐゴシック" pitchFamily="-60"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r" eaLnBrk="1" hangingPunct="1">
              <a:lnSpc>
                <a:spcPct val="90000"/>
              </a:lnSpc>
              <a:spcBef>
                <a:spcPct val="0"/>
              </a:spcBef>
              <a:buFontTx/>
              <a:buNone/>
            </a:pPr>
            <a:r>
              <a:rPr lang="fr-FR" altLang="en-US" sz="2000">
                <a:solidFill>
                  <a:schemeClr val="bg1"/>
                </a:solidFill>
              </a:rPr>
              <a:t>European Social Charter</a:t>
            </a:r>
          </a:p>
          <a:p>
            <a:pPr algn="r" eaLnBrk="1" hangingPunct="1">
              <a:lnSpc>
                <a:spcPct val="90000"/>
              </a:lnSpc>
              <a:spcBef>
                <a:spcPct val="0"/>
              </a:spcBef>
              <a:buFontTx/>
              <a:buNone/>
            </a:pPr>
            <a:r>
              <a:rPr lang="fr-FR" altLang="en-US" sz="2000">
                <a:solidFill>
                  <a:schemeClr val="bg1"/>
                </a:solidFill>
              </a:rPr>
              <a:t>National Reports</a:t>
            </a:r>
          </a:p>
        </p:txBody>
      </p:sp>
      <p:sp>
        <p:nvSpPr>
          <p:cNvPr id="15364" name="Rectangle 13"/>
          <p:cNvSpPr>
            <a:spLocks noChangeArrowheads="1"/>
          </p:cNvSpPr>
          <p:nvPr/>
        </p:nvSpPr>
        <p:spPr bwMode="auto">
          <a:xfrm>
            <a:off x="255588" y="1704975"/>
            <a:ext cx="2667000" cy="604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spcBef>
                <a:spcPct val="20000"/>
              </a:spcBef>
              <a:buChar char="•"/>
              <a:defRPr sz="2800">
                <a:solidFill>
                  <a:schemeClr val="tx1"/>
                </a:solidFill>
                <a:latin typeface="Myriad Pro" pitchFamily="34" charset="0"/>
                <a:ea typeface="ＭＳ Ｐゴシック" pitchFamily="-60"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spcBef>
                <a:spcPts val="600"/>
              </a:spcBef>
              <a:buFontTx/>
              <a:buNone/>
            </a:pPr>
            <a:r>
              <a:rPr lang="fr-FR" altLang="en-US" sz="1800" b="1">
                <a:solidFill>
                  <a:schemeClr val="accent2"/>
                </a:solidFill>
                <a:latin typeface="Arial" charset="0"/>
                <a:ea typeface="Osaka" pitchFamily="-60" charset="-128"/>
              </a:rPr>
              <a:t>Judicial assessment</a:t>
            </a:r>
          </a:p>
        </p:txBody>
      </p:sp>
      <p:sp>
        <p:nvSpPr>
          <p:cNvPr id="15365" name="AutoShape 4"/>
          <p:cNvSpPr>
            <a:spLocks noChangeArrowheads="1"/>
          </p:cNvSpPr>
          <p:nvPr/>
        </p:nvSpPr>
        <p:spPr bwMode="auto">
          <a:xfrm>
            <a:off x="244475" y="2008188"/>
            <a:ext cx="4608513" cy="762000"/>
          </a:xfrm>
          <a:prstGeom prst="roundRect">
            <a:avLst>
              <a:gd name="adj" fmla="val 16667"/>
            </a:avLst>
          </a:prstGeom>
          <a:solidFill>
            <a:schemeClr val="accent2"/>
          </a:solidFill>
          <a:ln>
            <a:noFill/>
          </a:ln>
          <a:extLst>
            <a:ext uri="{91240B29-F687-4F45-9708-019B960494DF}">
              <a14:hiddenLine xmlns:a14="http://schemas.microsoft.com/office/drawing/2010/main" xmlns="" w="0">
                <a:solidFill>
                  <a:schemeClr val="tx1"/>
                </a:solidFill>
                <a:round/>
                <a:headEnd/>
                <a:tailEnd/>
              </a14:hiddenLine>
            </a:ext>
          </a:extLst>
        </p:spPr>
        <p:txBody>
          <a:bodyPr wrap="none" anchor="ctr"/>
          <a:lstStyle>
            <a:lvl1pPr eaLnBrk="0" hangingPunct="0">
              <a:spcBef>
                <a:spcPct val="20000"/>
              </a:spcBef>
              <a:buChar char="•"/>
              <a:defRPr sz="2800">
                <a:solidFill>
                  <a:schemeClr val="tx1"/>
                </a:solidFill>
                <a:latin typeface="Myriad Pro" pitchFamily="34" charset="0"/>
                <a:ea typeface="ＭＳ Ｐゴシック" pitchFamily="-60"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r>
              <a:rPr lang="fr-FR" altLang="en-US" sz="2400" b="1" i="1">
                <a:solidFill>
                  <a:srgbClr val="FFFFFF"/>
                </a:solidFill>
                <a:latin typeface="Arial" charset="0"/>
              </a:rPr>
              <a:t>National Reports</a:t>
            </a:r>
            <a:endParaRPr lang="fr-FR" altLang="en-US" sz="2000" b="1" i="1">
              <a:solidFill>
                <a:srgbClr val="FFFFFF"/>
              </a:solidFill>
              <a:latin typeface="Arial" charset="0"/>
            </a:endParaRPr>
          </a:p>
          <a:p>
            <a:pPr algn="ctr" eaLnBrk="1" hangingPunct="1">
              <a:spcBef>
                <a:spcPct val="0"/>
              </a:spcBef>
              <a:buFontTx/>
              <a:buNone/>
            </a:pPr>
            <a:r>
              <a:rPr lang="fr-FR" altLang="en-US" sz="2000">
                <a:solidFill>
                  <a:srgbClr val="FFFFFF"/>
                </a:solidFill>
                <a:latin typeface="Arial" charset="0"/>
              </a:rPr>
              <a:t>on the implementation of the Charter</a:t>
            </a:r>
            <a:endParaRPr lang="fr-FR" altLang="en-US" sz="2000">
              <a:solidFill>
                <a:srgbClr val="000000"/>
              </a:solidFill>
              <a:latin typeface="Arial" charset="0"/>
            </a:endParaRPr>
          </a:p>
        </p:txBody>
      </p:sp>
      <p:sp>
        <p:nvSpPr>
          <p:cNvPr id="14342" name="AutoShape 6"/>
          <p:cNvSpPr>
            <a:spLocks noChangeArrowheads="1"/>
          </p:cNvSpPr>
          <p:nvPr/>
        </p:nvSpPr>
        <p:spPr bwMode="auto">
          <a:xfrm>
            <a:off x="5357813" y="2065338"/>
            <a:ext cx="3097212" cy="647700"/>
          </a:xfrm>
          <a:prstGeom prst="roundRect">
            <a:avLst>
              <a:gd name="adj" fmla="val 16667"/>
            </a:avLst>
          </a:prstGeom>
          <a:solidFill>
            <a:srgbClr val="333399">
              <a:alpha val="50195"/>
            </a:srgbClr>
          </a:solidFill>
          <a:ln>
            <a:noFill/>
          </a:ln>
          <a:extLst>
            <a:ext uri="{91240B29-F687-4F45-9708-019B960494DF}">
              <a14:hiddenLine xmlns:a14="http://schemas.microsoft.com/office/drawing/2010/main" xmlns="" w="0">
                <a:solidFill>
                  <a:schemeClr val="tx1"/>
                </a:solidFill>
                <a:round/>
                <a:headEnd/>
                <a:tailEnd/>
              </a14:hiddenLine>
            </a:ext>
          </a:extLst>
        </p:spPr>
        <p:txBody>
          <a:bodyPr wrap="none" anchor="ctr"/>
          <a:lstStyle>
            <a:lvl1pPr eaLnBrk="0" hangingPunct="0">
              <a:spcBef>
                <a:spcPct val="20000"/>
              </a:spcBef>
              <a:buChar char="•"/>
              <a:defRPr sz="2800">
                <a:solidFill>
                  <a:schemeClr val="tx1"/>
                </a:solidFill>
                <a:latin typeface="Myriad Pro" pitchFamily="34" charset="0"/>
                <a:ea typeface="ＭＳ Ｐゴシック" pitchFamily="-60"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a:spcBef>
                <a:spcPct val="0"/>
              </a:spcBef>
              <a:buFontTx/>
              <a:buNone/>
            </a:pPr>
            <a:r>
              <a:rPr lang="fr-FR" altLang="en-US" sz="1800" b="1" i="1">
                <a:solidFill>
                  <a:srgbClr val="FFFFFF"/>
                </a:solidFill>
                <a:latin typeface="Arial" charset="0"/>
              </a:rPr>
              <a:t>Comments from  </a:t>
            </a:r>
          </a:p>
          <a:p>
            <a:pPr algn="ctr">
              <a:spcBef>
                <a:spcPct val="0"/>
              </a:spcBef>
              <a:buFontTx/>
              <a:buNone/>
            </a:pPr>
            <a:r>
              <a:rPr lang="fr-FR" altLang="en-US" sz="1800" b="1" i="1">
                <a:solidFill>
                  <a:srgbClr val="FFFFFF"/>
                </a:solidFill>
                <a:latin typeface="Arial" charset="0"/>
              </a:rPr>
              <a:t>Social Partners and NGOs</a:t>
            </a:r>
            <a:endParaRPr lang="fr-FR" altLang="en-US" sz="1800">
              <a:solidFill>
                <a:srgbClr val="000000"/>
              </a:solidFill>
              <a:latin typeface="Arial" charset="0"/>
            </a:endParaRPr>
          </a:p>
        </p:txBody>
      </p:sp>
      <p:sp>
        <p:nvSpPr>
          <p:cNvPr id="11" name="Line 11"/>
          <p:cNvSpPr>
            <a:spLocks noChangeShapeType="1"/>
          </p:cNvSpPr>
          <p:nvPr/>
        </p:nvSpPr>
        <p:spPr bwMode="auto">
          <a:xfrm rot="5400000">
            <a:off x="5105401" y="2205037"/>
            <a:ext cx="0" cy="504825"/>
          </a:xfrm>
          <a:prstGeom prst="line">
            <a:avLst/>
          </a:prstGeom>
          <a:noFill/>
          <a:ln w="57150">
            <a:solidFill>
              <a:srgbClr val="333399"/>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pPr algn="r" eaLnBrk="0" fontAlgn="auto" hangingPunct="0">
              <a:spcBef>
                <a:spcPts val="0"/>
              </a:spcBef>
              <a:spcAft>
                <a:spcPts val="0"/>
              </a:spcAft>
              <a:defRPr/>
            </a:pPr>
            <a:endParaRPr lang="en-US" sz="2800" kern="0">
              <a:solidFill>
                <a:srgbClr val="000000"/>
              </a:solidFill>
            </a:endParaRPr>
          </a:p>
        </p:txBody>
      </p:sp>
      <p:sp>
        <p:nvSpPr>
          <p:cNvPr id="12" name="AutoShape 8"/>
          <p:cNvSpPr>
            <a:spLocks noChangeArrowheads="1"/>
          </p:cNvSpPr>
          <p:nvPr/>
        </p:nvSpPr>
        <p:spPr bwMode="auto">
          <a:xfrm>
            <a:off x="1589088" y="3201988"/>
            <a:ext cx="6075362" cy="1300162"/>
          </a:xfrm>
          <a:prstGeom prst="roundRect">
            <a:avLst>
              <a:gd name="adj" fmla="val 16667"/>
            </a:avLst>
          </a:prstGeom>
          <a:solidFill>
            <a:schemeClr val="accent2">
              <a:lumMod val="20000"/>
              <a:lumOff val="80000"/>
              <a:alpha val="59000"/>
            </a:schemeClr>
          </a:solidFill>
          <a:ln>
            <a:noFill/>
          </a:ln>
        </p:spPr>
        <p:txBody>
          <a:bodyPr wrap="none" anchor="ctr"/>
          <a:lstStyle>
            <a:lvl1pPr algn="l">
              <a:spcBef>
                <a:spcPct val="20000"/>
              </a:spcBef>
              <a:buChar char="•"/>
              <a:defRPr sz="3200">
                <a:solidFill>
                  <a:schemeClr val="tx1"/>
                </a:solidFill>
                <a:latin typeface="Arial" charset="0"/>
                <a:ea typeface="Osaka" pitchFamily="-60" charset="-128"/>
              </a:defRPr>
            </a:lvl1pPr>
            <a:lvl2pPr marL="742950" indent="-285750" algn="l">
              <a:spcBef>
                <a:spcPct val="20000"/>
              </a:spcBef>
              <a:buChar char="–"/>
              <a:defRPr sz="2800">
                <a:solidFill>
                  <a:schemeClr val="tx1"/>
                </a:solidFill>
                <a:latin typeface="Arial" charset="0"/>
                <a:ea typeface="Osaka" pitchFamily="-60" charset="-128"/>
              </a:defRPr>
            </a:lvl2pPr>
            <a:lvl3pPr marL="1143000" indent="-228600" algn="l">
              <a:spcBef>
                <a:spcPct val="20000"/>
              </a:spcBef>
              <a:buChar char="•"/>
              <a:defRPr sz="2400">
                <a:solidFill>
                  <a:schemeClr val="tx1"/>
                </a:solidFill>
                <a:latin typeface="Arial" charset="0"/>
                <a:ea typeface="Osaka" pitchFamily="-60" charset="-128"/>
              </a:defRPr>
            </a:lvl3pPr>
            <a:lvl4pPr marL="1600200" indent="-228600" algn="l">
              <a:spcBef>
                <a:spcPct val="20000"/>
              </a:spcBef>
              <a:buChar char="–"/>
              <a:defRPr sz="2000">
                <a:solidFill>
                  <a:schemeClr val="tx1"/>
                </a:solidFill>
                <a:latin typeface="Arial" charset="0"/>
                <a:ea typeface="Osaka" pitchFamily="-60" charset="-128"/>
              </a:defRPr>
            </a:lvl4pPr>
            <a:lvl5pPr marL="2057400" indent="-228600" algn="l">
              <a:spcBef>
                <a:spcPct val="20000"/>
              </a:spcBef>
              <a:buChar char="»"/>
              <a:defRPr sz="2000">
                <a:solidFill>
                  <a:schemeClr val="tx1"/>
                </a:solidFill>
                <a:latin typeface="Arial" charset="0"/>
                <a:ea typeface="Osaka" pitchFamily="-60" charset="-128"/>
              </a:defRPr>
            </a:lvl5pPr>
            <a:lvl6pPr marL="2514600" indent="-228600" eaLnBrk="0" fontAlgn="base" hangingPunct="0">
              <a:spcBef>
                <a:spcPct val="20000"/>
              </a:spcBef>
              <a:spcAft>
                <a:spcPct val="0"/>
              </a:spcAft>
              <a:buChar char="»"/>
              <a:defRPr sz="2000">
                <a:solidFill>
                  <a:schemeClr val="tx1"/>
                </a:solidFill>
                <a:latin typeface="Arial" charset="0"/>
                <a:ea typeface="Osaka" pitchFamily="-60" charset="-128"/>
              </a:defRPr>
            </a:lvl6pPr>
            <a:lvl7pPr marL="2971800" indent="-228600" eaLnBrk="0" fontAlgn="base" hangingPunct="0">
              <a:spcBef>
                <a:spcPct val="20000"/>
              </a:spcBef>
              <a:spcAft>
                <a:spcPct val="0"/>
              </a:spcAft>
              <a:buChar char="»"/>
              <a:defRPr sz="2000">
                <a:solidFill>
                  <a:schemeClr val="tx1"/>
                </a:solidFill>
                <a:latin typeface="Arial" charset="0"/>
                <a:ea typeface="Osaka" pitchFamily="-60" charset="-128"/>
              </a:defRPr>
            </a:lvl7pPr>
            <a:lvl8pPr marL="3429000" indent="-228600" eaLnBrk="0" fontAlgn="base" hangingPunct="0">
              <a:spcBef>
                <a:spcPct val="20000"/>
              </a:spcBef>
              <a:spcAft>
                <a:spcPct val="0"/>
              </a:spcAft>
              <a:buChar char="»"/>
              <a:defRPr sz="2000">
                <a:solidFill>
                  <a:schemeClr val="tx1"/>
                </a:solidFill>
                <a:latin typeface="Arial" charset="0"/>
                <a:ea typeface="Osaka" pitchFamily="-60" charset="-128"/>
              </a:defRPr>
            </a:lvl8pPr>
            <a:lvl9pPr marL="3886200" indent="-228600" eaLnBrk="0" fontAlgn="base" hangingPunct="0">
              <a:spcBef>
                <a:spcPct val="20000"/>
              </a:spcBef>
              <a:spcAft>
                <a:spcPct val="0"/>
              </a:spcAft>
              <a:buChar char="»"/>
              <a:defRPr sz="2000">
                <a:solidFill>
                  <a:schemeClr val="tx1"/>
                </a:solidFill>
                <a:latin typeface="Arial" charset="0"/>
                <a:ea typeface="Osaka" pitchFamily="-60" charset="-128"/>
              </a:defRPr>
            </a:lvl9pPr>
          </a:lstStyle>
          <a:p>
            <a:pPr algn="ctr">
              <a:spcBef>
                <a:spcPct val="0"/>
              </a:spcBef>
              <a:buFontTx/>
              <a:buNone/>
              <a:defRPr/>
            </a:pPr>
            <a:r>
              <a:rPr lang="fr-FR" altLang="en-US" sz="2000" b="1" i="1" dirty="0" err="1" smtClean="0">
                <a:solidFill>
                  <a:srgbClr val="333399"/>
                </a:solidFill>
                <a:ea typeface="ＭＳ Ｐゴシック" pitchFamily="-60" charset="-128"/>
              </a:rPr>
              <a:t>European</a:t>
            </a:r>
            <a:r>
              <a:rPr lang="fr-FR" altLang="en-US" sz="2000" b="1" i="1" dirty="0" smtClean="0">
                <a:solidFill>
                  <a:srgbClr val="333399"/>
                </a:solidFill>
                <a:ea typeface="ＭＳ Ｐゴシック" pitchFamily="-60" charset="-128"/>
              </a:rPr>
              <a:t> </a:t>
            </a:r>
            <a:r>
              <a:rPr lang="fr-FR" altLang="en-US" sz="2000" b="1" i="1" dirty="0" err="1" smtClean="0">
                <a:solidFill>
                  <a:srgbClr val="333399"/>
                </a:solidFill>
                <a:ea typeface="ＭＳ Ｐゴシック" pitchFamily="-60" charset="-128"/>
              </a:rPr>
              <a:t>Committee</a:t>
            </a:r>
            <a:r>
              <a:rPr lang="fr-FR" altLang="en-US" sz="2000" b="1" i="1" dirty="0" smtClean="0">
                <a:solidFill>
                  <a:srgbClr val="333399"/>
                </a:solidFill>
                <a:ea typeface="ＭＳ Ｐゴシック" pitchFamily="-60" charset="-128"/>
              </a:rPr>
              <a:t> of Social </a:t>
            </a:r>
            <a:r>
              <a:rPr lang="fr-FR" altLang="en-US" sz="2000" b="1" i="1" dirty="0" err="1" smtClean="0">
                <a:solidFill>
                  <a:srgbClr val="333399"/>
                </a:solidFill>
                <a:ea typeface="ＭＳ Ｐゴシック" pitchFamily="-60" charset="-128"/>
              </a:rPr>
              <a:t>Rights</a:t>
            </a:r>
            <a:r>
              <a:rPr lang="fr-FR" altLang="en-US" sz="2000" b="1" i="1" dirty="0" smtClean="0">
                <a:solidFill>
                  <a:srgbClr val="333399"/>
                </a:solidFill>
                <a:ea typeface="ＭＳ Ｐゴシック" pitchFamily="-60" charset="-128"/>
              </a:rPr>
              <a:t> (ECSR)</a:t>
            </a:r>
          </a:p>
          <a:p>
            <a:pPr algn="ctr" eaLnBrk="0" hangingPunct="0">
              <a:spcBef>
                <a:spcPct val="0"/>
              </a:spcBef>
              <a:buFontTx/>
              <a:buNone/>
              <a:defRPr/>
            </a:pPr>
            <a:r>
              <a:rPr lang="fr-FR" altLang="en-US" sz="2000" dirty="0" err="1" smtClean="0">
                <a:solidFill>
                  <a:srgbClr val="333399"/>
                </a:solidFill>
                <a:ea typeface="ＭＳ Ｐゴシック" pitchFamily="-60" charset="-128"/>
              </a:rPr>
              <a:t>Determines</a:t>
            </a:r>
            <a:r>
              <a:rPr lang="fr-FR" altLang="en-US" sz="2000" dirty="0" smtClean="0">
                <a:solidFill>
                  <a:srgbClr val="333399"/>
                </a:solidFill>
                <a:ea typeface="ＭＳ Ｐゴシック" pitchFamily="-60" charset="-128"/>
              </a:rPr>
              <a:t> </a:t>
            </a:r>
            <a:r>
              <a:rPr lang="fr-FR" altLang="en-US" sz="2000" dirty="0" err="1" smtClean="0">
                <a:solidFill>
                  <a:srgbClr val="333399"/>
                </a:solidFill>
                <a:ea typeface="ＭＳ Ｐゴシック" pitchFamily="-60" charset="-128"/>
              </a:rPr>
              <a:t>whether</a:t>
            </a:r>
            <a:r>
              <a:rPr lang="fr-FR" altLang="en-US" sz="2000" dirty="0" smtClean="0">
                <a:solidFill>
                  <a:srgbClr val="333399"/>
                </a:solidFill>
                <a:ea typeface="ＭＳ Ｐゴシック" pitchFamily="-60" charset="-128"/>
              </a:rPr>
              <a:t> the national situation </a:t>
            </a:r>
          </a:p>
          <a:p>
            <a:pPr algn="ctr" eaLnBrk="0" hangingPunct="0">
              <a:spcBef>
                <a:spcPct val="0"/>
              </a:spcBef>
              <a:buFontTx/>
              <a:buNone/>
              <a:defRPr/>
            </a:pPr>
            <a:r>
              <a:rPr lang="fr-FR" altLang="en-US" sz="2000" dirty="0" smtClean="0">
                <a:solidFill>
                  <a:srgbClr val="333399"/>
                </a:solidFill>
                <a:ea typeface="ＭＳ Ｐゴシック" pitchFamily="-60" charset="-128"/>
              </a:rPr>
              <a:t>(</a:t>
            </a:r>
            <a:r>
              <a:rPr lang="fr-FR" altLang="en-US" sz="2000" dirty="0" err="1" smtClean="0">
                <a:solidFill>
                  <a:srgbClr val="333399"/>
                </a:solidFill>
                <a:ea typeface="ＭＳ Ｐゴシック" pitchFamily="-60" charset="-128"/>
              </a:rPr>
              <a:t>law</a:t>
            </a:r>
            <a:r>
              <a:rPr lang="fr-FR" altLang="en-US" sz="2000" dirty="0" smtClean="0">
                <a:solidFill>
                  <a:srgbClr val="333399"/>
                </a:solidFill>
                <a:ea typeface="ＭＳ Ｐゴシック" pitchFamily="-60" charset="-128"/>
              </a:rPr>
              <a:t> and practice) </a:t>
            </a:r>
            <a:r>
              <a:rPr lang="fr-FR" altLang="en-US" sz="2000" dirty="0" err="1" smtClean="0">
                <a:solidFill>
                  <a:srgbClr val="333399"/>
                </a:solidFill>
                <a:ea typeface="ＭＳ Ｐゴシック" pitchFamily="-60" charset="-128"/>
              </a:rPr>
              <a:t>is</a:t>
            </a:r>
            <a:r>
              <a:rPr lang="fr-FR" altLang="en-US" sz="2000" dirty="0" smtClean="0">
                <a:solidFill>
                  <a:srgbClr val="333399"/>
                </a:solidFill>
                <a:ea typeface="ＭＳ Ｐゴシック" pitchFamily="-60" charset="-128"/>
              </a:rPr>
              <a:t> in </a:t>
            </a:r>
            <a:r>
              <a:rPr lang="fr-FR" altLang="en-US" sz="2000" dirty="0" err="1" smtClean="0">
                <a:solidFill>
                  <a:srgbClr val="333399"/>
                </a:solidFill>
                <a:ea typeface="ＭＳ Ｐゴシック" pitchFamily="-60" charset="-128"/>
              </a:rPr>
              <a:t>conformity</a:t>
            </a:r>
            <a:r>
              <a:rPr lang="fr-FR" altLang="en-US" sz="2000" dirty="0" smtClean="0">
                <a:solidFill>
                  <a:srgbClr val="333399"/>
                </a:solidFill>
                <a:ea typeface="ＭＳ Ｐゴシック" pitchFamily="-60" charset="-128"/>
              </a:rPr>
              <a:t> </a:t>
            </a:r>
            <a:r>
              <a:rPr lang="fr-FR" altLang="en-US" sz="2000" dirty="0" err="1" smtClean="0">
                <a:solidFill>
                  <a:srgbClr val="333399"/>
                </a:solidFill>
                <a:ea typeface="ＭＳ Ｐゴシック" pitchFamily="-60" charset="-128"/>
              </a:rPr>
              <a:t>with</a:t>
            </a:r>
            <a:r>
              <a:rPr lang="fr-FR" altLang="en-US" sz="2000" dirty="0" smtClean="0">
                <a:solidFill>
                  <a:srgbClr val="333399"/>
                </a:solidFill>
                <a:ea typeface="ＭＳ Ｐゴシック" pitchFamily="-60" charset="-128"/>
              </a:rPr>
              <a:t> the Charter</a:t>
            </a:r>
          </a:p>
          <a:p>
            <a:pPr algn="ctr" eaLnBrk="0" hangingPunct="0">
              <a:spcBef>
                <a:spcPct val="0"/>
              </a:spcBef>
              <a:buFontTx/>
              <a:buNone/>
              <a:defRPr/>
            </a:pPr>
            <a:r>
              <a:rPr lang="fr-FR" altLang="en-US" sz="2000" dirty="0" smtClean="0">
                <a:solidFill>
                  <a:srgbClr val="333399"/>
                </a:solidFill>
                <a:ea typeface="ＭＳ Ｐゴシック" pitchFamily="-60" charset="-128"/>
              </a:rPr>
              <a:t>= </a:t>
            </a:r>
            <a:r>
              <a:rPr lang="fr-FR" altLang="en-US" sz="2000" dirty="0" err="1" smtClean="0">
                <a:solidFill>
                  <a:srgbClr val="333399"/>
                </a:solidFill>
                <a:ea typeface="ＭＳ Ｐゴシック" pitchFamily="-60" charset="-128"/>
              </a:rPr>
              <a:t>adopts</a:t>
            </a:r>
            <a:r>
              <a:rPr lang="fr-FR" altLang="en-US" sz="2000" dirty="0" smtClean="0">
                <a:solidFill>
                  <a:srgbClr val="333399"/>
                </a:solidFill>
                <a:ea typeface="ＭＳ Ｐゴシック" pitchFamily="-60" charset="-128"/>
              </a:rPr>
              <a:t> conclusions for </a:t>
            </a:r>
            <a:r>
              <a:rPr lang="fr-FR" altLang="en-US" sz="2000" dirty="0" err="1" smtClean="0">
                <a:solidFill>
                  <a:srgbClr val="333399"/>
                </a:solidFill>
                <a:ea typeface="ＭＳ Ｐゴシック" pitchFamily="-60" charset="-128"/>
              </a:rPr>
              <a:t>each</a:t>
            </a:r>
            <a:r>
              <a:rPr lang="fr-FR" altLang="en-US" sz="2000" dirty="0" smtClean="0">
                <a:solidFill>
                  <a:srgbClr val="333399"/>
                </a:solidFill>
                <a:ea typeface="ＭＳ Ｐゴシック" pitchFamily="-60" charset="-128"/>
              </a:rPr>
              <a:t> State</a:t>
            </a:r>
            <a:endParaRPr lang="fr-FR" altLang="en-US" sz="2400" dirty="0">
              <a:solidFill>
                <a:srgbClr val="000000"/>
              </a:solidFill>
              <a:ea typeface="ＭＳ Ｐゴシック" pitchFamily="-60" charset="-128"/>
            </a:endParaRPr>
          </a:p>
        </p:txBody>
      </p:sp>
      <p:sp>
        <p:nvSpPr>
          <p:cNvPr id="13" name="Line 10"/>
          <p:cNvSpPr>
            <a:spLocks noChangeShapeType="1"/>
          </p:cNvSpPr>
          <p:nvPr/>
        </p:nvSpPr>
        <p:spPr bwMode="auto">
          <a:xfrm>
            <a:off x="2663825" y="2770188"/>
            <a:ext cx="0" cy="431800"/>
          </a:xfrm>
          <a:prstGeom prst="line">
            <a:avLst/>
          </a:prstGeom>
          <a:noFill/>
          <a:ln w="76200">
            <a:solidFill>
              <a:srgbClr val="333399"/>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algn="r" eaLnBrk="0" fontAlgn="auto" hangingPunct="0">
              <a:spcBef>
                <a:spcPts val="0"/>
              </a:spcBef>
              <a:spcAft>
                <a:spcPts val="0"/>
              </a:spcAft>
              <a:defRPr/>
            </a:pPr>
            <a:endParaRPr lang="en-US" sz="2800" kern="0">
              <a:solidFill>
                <a:srgbClr val="000000"/>
              </a:solidFill>
            </a:endParaRPr>
          </a:p>
        </p:txBody>
      </p:sp>
      <p:sp>
        <p:nvSpPr>
          <p:cNvPr id="14" name="Line 12"/>
          <p:cNvSpPr>
            <a:spLocks noChangeShapeType="1"/>
          </p:cNvSpPr>
          <p:nvPr/>
        </p:nvSpPr>
        <p:spPr bwMode="auto">
          <a:xfrm>
            <a:off x="6750050" y="2770188"/>
            <a:ext cx="0" cy="431800"/>
          </a:xfrm>
          <a:prstGeom prst="line">
            <a:avLst/>
          </a:prstGeom>
          <a:noFill/>
          <a:ln w="57150" cap="rnd">
            <a:solidFill>
              <a:srgbClr val="333399"/>
            </a:solidFill>
            <a:prstDash val="sysDot"/>
            <a:round/>
            <a:headEnd/>
            <a:tailEnd type="triangle" w="med" len="med"/>
          </a:ln>
          <a:extLst>
            <a:ext uri="{909E8E84-426E-40DD-AFC4-6F175D3DCCD1}">
              <a14:hiddenFill xmlns:a14="http://schemas.microsoft.com/office/drawing/2010/main" xmlns="">
                <a:noFill/>
              </a14:hiddenFill>
            </a:ext>
          </a:extLst>
        </p:spPr>
        <p:txBody>
          <a:bodyPr wrap="none" anchor="ctr"/>
          <a:lstStyle/>
          <a:p>
            <a:pPr algn="r" eaLnBrk="0" fontAlgn="auto" hangingPunct="0">
              <a:spcBef>
                <a:spcPts val="0"/>
              </a:spcBef>
              <a:spcAft>
                <a:spcPts val="0"/>
              </a:spcAft>
              <a:defRPr/>
            </a:pPr>
            <a:endParaRPr lang="en-US" sz="2800" kern="0">
              <a:solidFill>
                <a:srgbClr val="000000"/>
              </a:solidFill>
            </a:endParaRPr>
          </a:p>
        </p:txBody>
      </p:sp>
      <p:sp>
        <p:nvSpPr>
          <p:cNvPr id="14347" name="AutoShape 14"/>
          <p:cNvSpPr>
            <a:spLocks noChangeArrowheads="1"/>
          </p:cNvSpPr>
          <p:nvPr/>
        </p:nvSpPr>
        <p:spPr bwMode="auto">
          <a:xfrm>
            <a:off x="1798638" y="4616450"/>
            <a:ext cx="5762625" cy="792163"/>
          </a:xfrm>
          <a:prstGeom prst="roundRect">
            <a:avLst>
              <a:gd name="adj" fmla="val 16667"/>
            </a:avLst>
          </a:prstGeom>
          <a:solidFill>
            <a:srgbClr val="0000FF">
              <a:alpha val="70195"/>
            </a:srgbClr>
          </a:solidFill>
          <a:ln>
            <a:noFill/>
          </a:ln>
          <a:extLst>
            <a:ext uri="{91240B29-F687-4F45-9708-019B960494DF}">
              <a14:hiddenLine xmlns:a14="http://schemas.microsoft.com/office/drawing/2010/main" xmlns="" w="0">
                <a:solidFill>
                  <a:schemeClr val="tx1"/>
                </a:solidFill>
                <a:round/>
                <a:headEnd/>
                <a:tailEnd/>
              </a14:hiddenLine>
            </a:ext>
          </a:extLst>
        </p:spPr>
        <p:txBody>
          <a:bodyPr wrap="none" anchor="ctr"/>
          <a:lstStyle>
            <a:lvl1pPr eaLnBrk="0" hangingPunct="0">
              <a:spcBef>
                <a:spcPct val="20000"/>
              </a:spcBef>
              <a:buChar char="•"/>
              <a:defRPr sz="2800">
                <a:solidFill>
                  <a:schemeClr val="tx1"/>
                </a:solidFill>
                <a:latin typeface="Myriad Pro" pitchFamily="34" charset="0"/>
                <a:ea typeface="ＭＳ Ｐゴシック" pitchFamily="-60"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a:spcBef>
                <a:spcPct val="0"/>
              </a:spcBef>
              <a:buFontTx/>
              <a:buNone/>
            </a:pPr>
            <a:endParaRPr lang="fr-FR" altLang="en-US" sz="2000" b="1" i="1">
              <a:solidFill>
                <a:srgbClr val="FFFFFF"/>
              </a:solidFill>
              <a:latin typeface="Arial" charset="0"/>
            </a:endParaRPr>
          </a:p>
          <a:p>
            <a:pPr algn="ctr">
              <a:spcBef>
                <a:spcPct val="0"/>
              </a:spcBef>
              <a:buFontTx/>
              <a:buNone/>
            </a:pPr>
            <a:r>
              <a:rPr lang="fr-FR" altLang="en-US" sz="2000" b="1" i="1">
                <a:solidFill>
                  <a:srgbClr val="FFFFFF"/>
                </a:solidFill>
                <a:latin typeface="Arial" charset="0"/>
              </a:rPr>
              <a:t>Governmental Committee</a:t>
            </a:r>
          </a:p>
          <a:p>
            <a:pPr algn="ctr">
              <a:spcBef>
                <a:spcPct val="0"/>
              </a:spcBef>
              <a:buFontTx/>
              <a:buNone/>
            </a:pPr>
            <a:r>
              <a:rPr lang="fr-FR" altLang="en-US" sz="1800">
                <a:solidFill>
                  <a:srgbClr val="FFFFFF"/>
                </a:solidFill>
                <a:latin typeface="Arial" charset="0"/>
              </a:rPr>
              <a:t>prepares the work of the Committee of Ministers</a:t>
            </a:r>
          </a:p>
          <a:p>
            <a:pPr algn="ctr">
              <a:spcBef>
                <a:spcPct val="0"/>
              </a:spcBef>
              <a:buFontTx/>
              <a:buNone/>
            </a:pPr>
            <a:endParaRPr lang="en-US" altLang="en-US" sz="2000">
              <a:solidFill>
                <a:srgbClr val="000000"/>
              </a:solidFill>
              <a:latin typeface="Arial" charset="0"/>
            </a:endParaRPr>
          </a:p>
        </p:txBody>
      </p:sp>
      <p:sp>
        <p:nvSpPr>
          <p:cNvPr id="16" name="AutoShape 16"/>
          <p:cNvSpPr>
            <a:spLocks noChangeArrowheads="1"/>
          </p:cNvSpPr>
          <p:nvPr/>
        </p:nvSpPr>
        <p:spPr bwMode="auto">
          <a:xfrm>
            <a:off x="1308100" y="5770563"/>
            <a:ext cx="6696075" cy="947737"/>
          </a:xfrm>
          <a:prstGeom prst="roundRect">
            <a:avLst>
              <a:gd name="adj" fmla="val 16667"/>
            </a:avLst>
          </a:prstGeom>
          <a:solidFill>
            <a:schemeClr val="accent6">
              <a:lumMod val="20000"/>
              <a:lumOff val="80000"/>
              <a:alpha val="59000"/>
            </a:schemeClr>
          </a:solidFill>
          <a:ln>
            <a:noFill/>
          </a:ln>
        </p:spPr>
        <p:txBody>
          <a:bodyPr wrap="none" anchor="ctr"/>
          <a:lstStyle>
            <a:lvl1pPr algn="l">
              <a:spcBef>
                <a:spcPct val="20000"/>
              </a:spcBef>
              <a:buChar char="•"/>
              <a:defRPr sz="3200">
                <a:solidFill>
                  <a:schemeClr val="tx1"/>
                </a:solidFill>
                <a:latin typeface="Arial" charset="0"/>
                <a:ea typeface="Osaka" pitchFamily="-60" charset="-128"/>
              </a:defRPr>
            </a:lvl1pPr>
            <a:lvl2pPr marL="742950" indent="-285750" algn="l">
              <a:spcBef>
                <a:spcPct val="20000"/>
              </a:spcBef>
              <a:buChar char="–"/>
              <a:defRPr sz="2800">
                <a:solidFill>
                  <a:schemeClr val="tx1"/>
                </a:solidFill>
                <a:latin typeface="Arial" charset="0"/>
                <a:ea typeface="Osaka" pitchFamily="-60" charset="-128"/>
              </a:defRPr>
            </a:lvl2pPr>
            <a:lvl3pPr marL="1143000" indent="-228600" algn="l">
              <a:spcBef>
                <a:spcPct val="20000"/>
              </a:spcBef>
              <a:buChar char="•"/>
              <a:defRPr sz="2400">
                <a:solidFill>
                  <a:schemeClr val="tx1"/>
                </a:solidFill>
                <a:latin typeface="Arial" charset="0"/>
                <a:ea typeface="Osaka" pitchFamily="-60" charset="-128"/>
              </a:defRPr>
            </a:lvl3pPr>
            <a:lvl4pPr marL="1600200" indent="-228600" algn="l">
              <a:spcBef>
                <a:spcPct val="20000"/>
              </a:spcBef>
              <a:buChar char="–"/>
              <a:defRPr sz="2000">
                <a:solidFill>
                  <a:schemeClr val="tx1"/>
                </a:solidFill>
                <a:latin typeface="Arial" charset="0"/>
                <a:ea typeface="Osaka" pitchFamily="-60" charset="-128"/>
              </a:defRPr>
            </a:lvl4pPr>
            <a:lvl5pPr marL="2057400" indent="-228600" algn="l">
              <a:spcBef>
                <a:spcPct val="20000"/>
              </a:spcBef>
              <a:buChar char="»"/>
              <a:defRPr sz="2000">
                <a:solidFill>
                  <a:schemeClr val="tx1"/>
                </a:solidFill>
                <a:latin typeface="Arial" charset="0"/>
                <a:ea typeface="Osaka" pitchFamily="-60" charset="-128"/>
              </a:defRPr>
            </a:lvl5pPr>
            <a:lvl6pPr marL="2514600" indent="-228600" eaLnBrk="0" fontAlgn="base" hangingPunct="0">
              <a:spcBef>
                <a:spcPct val="20000"/>
              </a:spcBef>
              <a:spcAft>
                <a:spcPct val="0"/>
              </a:spcAft>
              <a:buChar char="»"/>
              <a:defRPr sz="2000">
                <a:solidFill>
                  <a:schemeClr val="tx1"/>
                </a:solidFill>
                <a:latin typeface="Arial" charset="0"/>
                <a:ea typeface="Osaka" pitchFamily="-60" charset="-128"/>
              </a:defRPr>
            </a:lvl6pPr>
            <a:lvl7pPr marL="2971800" indent="-228600" eaLnBrk="0" fontAlgn="base" hangingPunct="0">
              <a:spcBef>
                <a:spcPct val="20000"/>
              </a:spcBef>
              <a:spcAft>
                <a:spcPct val="0"/>
              </a:spcAft>
              <a:buChar char="»"/>
              <a:defRPr sz="2000">
                <a:solidFill>
                  <a:schemeClr val="tx1"/>
                </a:solidFill>
                <a:latin typeface="Arial" charset="0"/>
                <a:ea typeface="Osaka" pitchFamily="-60" charset="-128"/>
              </a:defRPr>
            </a:lvl7pPr>
            <a:lvl8pPr marL="3429000" indent="-228600" eaLnBrk="0" fontAlgn="base" hangingPunct="0">
              <a:spcBef>
                <a:spcPct val="20000"/>
              </a:spcBef>
              <a:spcAft>
                <a:spcPct val="0"/>
              </a:spcAft>
              <a:buChar char="»"/>
              <a:defRPr sz="2000">
                <a:solidFill>
                  <a:schemeClr val="tx1"/>
                </a:solidFill>
                <a:latin typeface="Arial" charset="0"/>
                <a:ea typeface="Osaka" pitchFamily="-60" charset="-128"/>
              </a:defRPr>
            </a:lvl8pPr>
            <a:lvl9pPr marL="3886200" indent="-228600" eaLnBrk="0" fontAlgn="base" hangingPunct="0">
              <a:spcBef>
                <a:spcPct val="20000"/>
              </a:spcBef>
              <a:spcAft>
                <a:spcPct val="0"/>
              </a:spcAft>
              <a:buChar char="»"/>
              <a:defRPr sz="2000">
                <a:solidFill>
                  <a:schemeClr val="tx1"/>
                </a:solidFill>
                <a:latin typeface="Arial" charset="0"/>
                <a:ea typeface="Osaka" pitchFamily="-60" charset="-128"/>
              </a:defRPr>
            </a:lvl9pPr>
          </a:lstStyle>
          <a:p>
            <a:pPr algn="ctr" eaLnBrk="0" fontAlgn="auto" hangingPunct="0">
              <a:spcBef>
                <a:spcPct val="0"/>
              </a:spcBef>
              <a:spcAft>
                <a:spcPts val="0"/>
              </a:spcAft>
              <a:buFontTx/>
              <a:buNone/>
              <a:defRPr/>
            </a:pPr>
            <a:r>
              <a:rPr lang="fr-FR" altLang="en-US" sz="2000" b="1" i="1" kern="0" dirty="0" err="1" smtClean="0">
                <a:solidFill>
                  <a:srgbClr val="333399"/>
                </a:solidFill>
                <a:ea typeface="ＭＳ Ｐゴシック" pitchFamily="-60" charset="-128"/>
              </a:rPr>
              <a:t>Committee</a:t>
            </a:r>
            <a:r>
              <a:rPr lang="fr-FR" altLang="en-US" sz="2000" b="1" i="1" kern="0" dirty="0" smtClean="0">
                <a:solidFill>
                  <a:srgbClr val="333399"/>
                </a:solidFill>
                <a:ea typeface="ＭＳ Ｐゴシック" pitchFamily="-60" charset="-128"/>
              </a:rPr>
              <a:t> of </a:t>
            </a:r>
            <a:r>
              <a:rPr lang="fr-FR" altLang="en-US" sz="2000" b="1" i="1" kern="0" dirty="0" err="1" smtClean="0">
                <a:solidFill>
                  <a:srgbClr val="333399"/>
                </a:solidFill>
                <a:ea typeface="ＭＳ Ｐゴシック" pitchFamily="-60" charset="-128"/>
              </a:rPr>
              <a:t>Ministers</a:t>
            </a:r>
            <a:endParaRPr lang="fr-FR" altLang="en-US" sz="2000" b="1" i="1" kern="0" dirty="0" smtClean="0">
              <a:solidFill>
                <a:srgbClr val="333399"/>
              </a:solidFill>
              <a:ea typeface="ＭＳ Ｐゴシック" pitchFamily="-60" charset="-128"/>
            </a:endParaRPr>
          </a:p>
          <a:p>
            <a:pPr algn="ctr" eaLnBrk="0" fontAlgn="auto" hangingPunct="0">
              <a:spcBef>
                <a:spcPct val="0"/>
              </a:spcBef>
              <a:spcAft>
                <a:spcPts val="0"/>
              </a:spcAft>
              <a:buFontTx/>
              <a:buNone/>
              <a:defRPr/>
            </a:pPr>
            <a:r>
              <a:rPr lang="fr-FR" altLang="en-US" sz="2000" kern="0" dirty="0" err="1" smtClean="0">
                <a:solidFill>
                  <a:srgbClr val="333399"/>
                </a:solidFill>
                <a:ea typeface="ＭＳ Ｐゴシック" pitchFamily="-60" charset="-128"/>
              </a:rPr>
              <a:t>addresses</a:t>
            </a:r>
            <a:r>
              <a:rPr lang="fr-FR" altLang="en-US" sz="2000" kern="0" dirty="0" smtClean="0">
                <a:solidFill>
                  <a:srgbClr val="333399"/>
                </a:solidFill>
                <a:ea typeface="ＭＳ Ｐゴシック" pitchFamily="-60" charset="-128"/>
              </a:rPr>
              <a:t> </a:t>
            </a:r>
            <a:r>
              <a:rPr lang="fr-FR" altLang="en-US" sz="2000" kern="0" dirty="0" err="1" smtClean="0">
                <a:solidFill>
                  <a:srgbClr val="333399"/>
                </a:solidFill>
                <a:ea typeface="ＭＳ Ｐゴシック" pitchFamily="-60" charset="-128"/>
              </a:rPr>
              <a:t>Recommendations</a:t>
            </a:r>
            <a:r>
              <a:rPr lang="fr-FR" altLang="en-US" sz="2000" kern="0" dirty="0" smtClean="0">
                <a:solidFill>
                  <a:srgbClr val="333399"/>
                </a:solidFill>
                <a:ea typeface="ＭＳ Ｐゴシック" pitchFamily="-60" charset="-128"/>
              </a:rPr>
              <a:t> </a:t>
            </a:r>
            <a:r>
              <a:rPr lang="fr-FR" altLang="en-US" sz="2000" kern="0" dirty="0" err="1" smtClean="0">
                <a:solidFill>
                  <a:srgbClr val="333399"/>
                </a:solidFill>
                <a:ea typeface="ＭＳ Ｐゴシック" pitchFamily="-60" charset="-128"/>
              </a:rPr>
              <a:t>asking</a:t>
            </a:r>
            <a:r>
              <a:rPr lang="fr-FR" altLang="en-US" sz="2000" kern="0" dirty="0" smtClean="0">
                <a:solidFill>
                  <a:srgbClr val="333399"/>
                </a:solidFill>
                <a:ea typeface="ＭＳ Ｐゴシック" pitchFamily="-60" charset="-128"/>
              </a:rPr>
              <a:t> States</a:t>
            </a:r>
          </a:p>
          <a:p>
            <a:pPr algn="ctr" eaLnBrk="0" fontAlgn="auto" hangingPunct="0">
              <a:spcBef>
                <a:spcPct val="0"/>
              </a:spcBef>
              <a:spcAft>
                <a:spcPts val="0"/>
              </a:spcAft>
              <a:buFontTx/>
              <a:buNone/>
              <a:defRPr/>
            </a:pPr>
            <a:r>
              <a:rPr lang="fr-FR" altLang="en-US" sz="2000" kern="0" dirty="0" smtClean="0">
                <a:solidFill>
                  <a:srgbClr val="333399"/>
                </a:solidFill>
                <a:ea typeface="ＭＳ Ｐゴシック" pitchFamily="-60" charset="-128"/>
              </a:rPr>
              <a:t>to </a:t>
            </a:r>
            <a:r>
              <a:rPr lang="fr-FR" altLang="en-US" sz="2000" kern="0" dirty="0" err="1" smtClean="0">
                <a:solidFill>
                  <a:srgbClr val="333399"/>
                </a:solidFill>
                <a:ea typeface="ＭＳ Ｐゴシック" pitchFamily="-60" charset="-128"/>
              </a:rPr>
              <a:t>bring</a:t>
            </a:r>
            <a:r>
              <a:rPr lang="fr-FR" altLang="en-US" sz="2000" kern="0" dirty="0" smtClean="0">
                <a:solidFill>
                  <a:srgbClr val="333399"/>
                </a:solidFill>
                <a:ea typeface="ＭＳ Ｐゴシック" pitchFamily="-60" charset="-128"/>
              </a:rPr>
              <a:t> national </a:t>
            </a:r>
            <a:r>
              <a:rPr lang="fr-FR" altLang="en-US" sz="2000" kern="0" dirty="0" err="1" smtClean="0">
                <a:solidFill>
                  <a:srgbClr val="333399"/>
                </a:solidFill>
                <a:ea typeface="ＭＳ Ｐゴシック" pitchFamily="-60" charset="-128"/>
              </a:rPr>
              <a:t>law</a:t>
            </a:r>
            <a:r>
              <a:rPr lang="fr-FR" altLang="en-US" sz="2000" kern="0" dirty="0" smtClean="0">
                <a:solidFill>
                  <a:srgbClr val="333399"/>
                </a:solidFill>
                <a:ea typeface="ＭＳ Ｐゴシック" pitchFamily="-60" charset="-128"/>
              </a:rPr>
              <a:t> and practice </a:t>
            </a:r>
            <a:r>
              <a:rPr lang="fr-FR" altLang="en-US" sz="2000" kern="0" dirty="0" err="1" smtClean="0">
                <a:solidFill>
                  <a:srgbClr val="333399"/>
                </a:solidFill>
                <a:ea typeface="ＭＳ Ｐゴシック" pitchFamily="-60" charset="-128"/>
              </a:rPr>
              <a:t>into</a:t>
            </a:r>
            <a:r>
              <a:rPr lang="fr-FR" altLang="en-US" sz="2000" kern="0" dirty="0" smtClean="0">
                <a:solidFill>
                  <a:srgbClr val="333399"/>
                </a:solidFill>
                <a:ea typeface="ＭＳ Ｐゴシック" pitchFamily="-60" charset="-128"/>
              </a:rPr>
              <a:t> </a:t>
            </a:r>
            <a:r>
              <a:rPr lang="fr-FR" altLang="en-US" sz="2000" kern="0" dirty="0" err="1" smtClean="0">
                <a:solidFill>
                  <a:srgbClr val="333399"/>
                </a:solidFill>
                <a:ea typeface="ＭＳ Ｐゴシック" pitchFamily="-60" charset="-128"/>
              </a:rPr>
              <a:t>conformity</a:t>
            </a:r>
            <a:r>
              <a:rPr lang="fr-FR" altLang="en-US" sz="2000" kern="0" dirty="0" smtClean="0">
                <a:solidFill>
                  <a:srgbClr val="333399"/>
                </a:solidFill>
                <a:ea typeface="ＭＳ Ｐゴシック" pitchFamily="-60" charset="-128"/>
              </a:rPr>
              <a:t> </a:t>
            </a:r>
            <a:endParaRPr lang="en-US" altLang="en-US" sz="2000" kern="0" dirty="0" smtClean="0">
              <a:solidFill>
                <a:srgbClr val="333399"/>
              </a:solidFill>
              <a:ea typeface="ＭＳ Ｐゴシック" pitchFamily="-60" charset="-128"/>
            </a:endParaRPr>
          </a:p>
        </p:txBody>
      </p:sp>
      <p:sp>
        <p:nvSpPr>
          <p:cNvPr id="2" name="Rectangle 1"/>
          <p:cNvSpPr/>
          <p:nvPr/>
        </p:nvSpPr>
        <p:spPr>
          <a:xfrm>
            <a:off x="244475" y="4498975"/>
            <a:ext cx="1274763" cy="369888"/>
          </a:xfrm>
          <a:prstGeom prst="rect">
            <a:avLst/>
          </a:prstGeom>
        </p:spPr>
        <p:txBody>
          <a:bodyPr wrap="none">
            <a:spAutoFit/>
          </a:bodyPr>
          <a:lstStyle/>
          <a:p>
            <a:pPr algn="r" fontAlgn="auto">
              <a:spcBef>
                <a:spcPts val="600"/>
              </a:spcBef>
              <a:spcAft>
                <a:spcPts val="0"/>
              </a:spcAft>
              <a:defRPr/>
            </a:pPr>
            <a:r>
              <a:rPr lang="fr-FR" altLang="en-US" b="1" kern="0" dirty="0" err="1">
                <a:solidFill>
                  <a:srgbClr val="333399"/>
                </a:solidFill>
              </a:rPr>
              <a:t>Follow</a:t>
            </a:r>
            <a:r>
              <a:rPr lang="fr-FR" altLang="en-US" b="1" kern="0" dirty="0">
                <a:solidFill>
                  <a:srgbClr val="333399"/>
                </a:solidFill>
              </a:rPr>
              <a:t>-up</a:t>
            </a:r>
          </a:p>
        </p:txBody>
      </p:sp>
      <p:sp>
        <p:nvSpPr>
          <p:cNvPr id="18" name="Line 15"/>
          <p:cNvSpPr>
            <a:spLocks noChangeShapeType="1"/>
          </p:cNvSpPr>
          <p:nvPr/>
        </p:nvSpPr>
        <p:spPr bwMode="auto">
          <a:xfrm flipH="1">
            <a:off x="4464050" y="5405438"/>
            <a:ext cx="3175" cy="358775"/>
          </a:xfrm>
          <a:prstGeom prst="line">
            <a:avLst/>
          </a:prstGeom>
          <a:noFill/>
          <a:ln w="76200">
            <a:solidFill>
              <a:srgbClr val="333399"/>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algn="r" eaLnBrk="0" fontAlgn="auto" hangingPunct="0">
              <a:spcBef>
                <a:spcPts val="0"/>
              </a:spcBef>
              <a:spcAft>
                <a:spcPts val="0"/>
              </a:spcAft>
              <a:defRPr/>
            </a:pPr>
            <a:endParaRPr lang="en-US" sz="2800" kern="0">
              <a:solidFill>
                <a:srgbClr val="000000"/>
              </a:solidFill>
            </a:endParaRPr>
          </a:p>
        </p:txBody>
      </p:sp>
    </p:spTree>
    <p:extLst>
      <p:ext uri="{BB962C8B-B14F-4D97-AF65-F5344CB8AC3E}">
        <p14:creationId xmlns:p14="http://schemas.microsoft.com/office/powerpoint/2010/main" xmlns="" val="552886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00491" y="1231900"/>
            <a:ext cx="8395502" cy="504825"/>
          </a:xfrm>
        </p:spPr>
        <p:txBody>
          <a:bodyPr/>
          <a:lstStyle/>
          <a:p>
            <a:r>
              <a:rPr lang="en-GB" altLang="fi-FI" b="1" dirty="0" smtClean="0">
                <a:latin typeface="Times New Roman" panose="02020603050405020304" pitchFamily="18" charset="0"/>
                <a:cs typeface="Times New Roman" panose="02020603050405020304" pitchFamily="18" charset="0"/>
              </a:rPr>
              <a:t>National reports</a:t>
            </a:r>
            <a:endParaRPr lang="fi-FI" altLang="fi-FI"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3548" y="2060575"/>
            <a:ext cx="8316924" cy="3948113"/>
          </a:xfrm>
        </p:spPr>
        <p:txBody>
          <a:bodyPr/>
          <a:lstStyle/>
          <a:p>
            <a:pPr>
              <a:defRPr/>
            </a:pPr>
            <a:r>
              <a:rPr lang="en-GB" sz="2400" dirty="0" smtClean="0">
                <a:latin typeface="Times New Roman" panose="02020603050405020304" pitchFamily="18" charset="0"/>
                <a:cs typeface="Times New Roman" panose="02020603050405020304" pitchFamily="18" charset="0"/>
              </a:rPr>
              <a:t>All national reports are available on the Charter’s internet page</a:t>
            </a:r>
          </a:p>
          <a:p>
            <a:pPr marL="0" indent="0">
              <a:buFontTx/>
              <a:buNone/>
              <a:defRPr/>
            </a:pPr>
            <a:endParaRPr lang="en-GB" sz="2400" dirty="0" smtClean="0">
              <a:latin typeface="Times New Roman" panose="02020603050405020304" pitchFamily="18" charset="0"/>
              <a:cs typeface="Times New Roman" panose="02020603050405020304" pitchFamily="18" charset="0"/>
            </a:endParaRPr>
          </a:p>
          <a:p>
            <a:pPr>
              <a:defRPr/>
            </a:pPr>
            <a:r>
              <a:rPr lang="en-GB" sz="2400" dirty="0" smtClean="0">
                <a:latin typeface="Times New Roman" panose="02020603050405020304" pitchFamily="18" charset="0"/>
                <a:cs typeface="Times New Roman" panose="02020603050405020304" pitchFamily="18" charset="0"/>
              </a:rPr>
              <a:t>The Committee’s conclusions are published on the internet page after their adoption</a:t>
            </a:r>
          </a:p>
          <a:p>
            <a:pPr marL="0" indent="0">
              <a:buFontTx/>
              <a:buNone/>
              <a:defRPr/>
            </a:pPr>
            <a:endParaRPr lang="en-GB" sz="2400" dirty="0" smtClean="0">
              <a:latin typeface="Times New Roman" panose="02020603050405020304" pitchFamily="18" charset="0"/>
              <a:cs typeface="Times New Roman" panose="02020603050405020304" pitchFamily="18" charset="0"/>
            </a:endParaRPr>
          </a:p>
          <a:p>
            <a:pPr>
              <a:defRPr/>
            </a:pPr>
            <a:r>
              <a:rPr lang="en-GB" sz="2400" dirty="0" smtClean="0">
                <a:latin typeface="Times New Roman" panose="02020603050405020304" pitchFamily="18" charset="0"/>
                <a:cs typeface="Times New Roman" panose="02020603050405020304" pitchFamily="18" charset="0"/>
              </a:rPr>
              <a:t>In its conclusions, the Committee may put questions to the state for the purpose of the evaluation during the next cycle</a:t>
            </a:r>
          </a:p>
          <a:p>
            <a:pPr>
              <a:defRPr/>
            </a:pPr>
            <a:endParaRPr lang="fi-FI"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500" y="836712"/>
            <a:ext cx="9001000" cy="972108"/>
          </a:xfrm>
        </p:spPr>
        <p:txBody>
          <a:bodyPr/>
          <a:lstStyle/>
          <a:p>
            <a:r>
              <a:rPr lang="fr-FR" sz="2500" b="1" dirty="0" smtClean="0">
                <a:solidFill>
                  <a:schemeClr val="tx1"/>
                </a:solidFill>
                <a:latin typeface="Times New Roman" panose="02020603050405020304" pitchFamily="18" charset="0"/>
                <a:cs typeface="Times New Roman" panose="02020603050405020304" pitchFamily="18" charset="0"/>
              </a:rPr>
              <a:t>Impact of the Charter on the </a:t>
            </a:r>
            <a:r>
              <a:rPr lang="fr-FR" sz="2500" b="1" dirty="0" err="1" smtClean="0">
                <a:solidFill>
                  <a:schemeClr val="tx1"/>
                </a:solidFill>
                <a:latin typeface="Times New Roman" panose="02020603050405020304" pitchFamily="18" charset="0"/>
                <a:cs typeface="Times New Roman" panose="02020603050405020304" pitchFamily="18" charset="0"/>
              </a:rPr>
              <a:t>rights</a:t>
            </a:r>
            <a:r>
              <a:rPr lang="fr-FR" sz="2500" b="1" dirty="0" smtClean="0">
                <a:solidFill>
                  <a:schemeClr val="tx1"/>
                </a:solidFill>
                <a:latin typeface="Times New Roman" panose="02020603050405020304" pitchFamily="18" charset="0"/>
                <a:cs typeface="Times New Roman" panose="02020603050405020304" pitchFamily="18" charset="0"/>
              </a:rPr>
              <a:t> of </a:t>
            </a:r>
            <a:r>
              <a:rPr lang="fr-FR" sz="2500" b="1" dirty="0" err="1" smtClean="0">
                <a:solidFill>
                  <a:schemeClr val="tx1"/>
                </a:solidFill>
                <a:latin typeface="Times New Roman" panose="02020603050405020304" pitchFamily="18" charset="0"/>
                <a:cs typeface="Times New Roman" panose="02020603050405020304" pitchFamily="18" charset="0"/>
              </a:rPr>
              <a:t>persons</a:t>
            </a:r>
            <a:r>
              <a:rPr lang="fr-FR" sz="2500" b="1" dirty="0" smtClean="0">
                <a:solidFill>
                  <a:schemeClr val="tx1"/>
                </a:solidFill>
                <a:latin typeface="Times New Roman" panose="02020603050405020304" pitchFamily="18" charset="0"/>
                <a:cs typeface="Times New Roman" panose="02020603050405020304" pitchFamily="18" charset="0"/>
              </a:rPr>
              <a:t> </a:t>
            </a:r>
            <a:r>
              <a:rPr lang="fr-FR" sz="2500" b="1" dirty="0" err="1" smtClean="0">
                <a:solidFill>
                  <a:schemeClr val="tx1"/>
                </a:solidFill>
                <a:latin typeface="Times New Roman" panose="02020603050405020304" pitchFamily="18" charset="0"/>
                <a:cs typeface="Times New Roman" panose="02020603050405020304" pitchFamily="18" charset="0"/>
              </a:rPr>
              <a:t>with</a:t>
            </a:r>
            <a:r>
              <a:rPr lang="fr-FR" sz="2500" b="1" dirty="0" smtClean="0">
                <a:solidFill>
                  <a:schemeClr val="tx1"/>
                </a:solidFill>
                <a:latin typeface="Times New Roman" panose="02020603050405020304" pitchFamily="18" charset="0"/>
                <a:cs typeface="Times New Roman" panose="02020603050405020304" pitchFamily="18" charset="0"/>
              </a:rPr>
              <a:t> </a:t>
            </a:r>
            <a:r>
              <a:rPr lang="fr-FR" sz="2500" b="1" dirty="0" err="1" smtClean="0">
                <a:solidFill>
                  <a:schemeClr val="tx1"/>
                </a:solidFill>
                <a:latin typeface="Times New Roman" panose="02020603050405020304" pitchFamily="18" charset="0"/>
                <a:cs typeface="Times New Roman" panose="02020603050405020304" pitchFamily="18" charset="0"/>
              </a:rPr>
              <a:t>disabilities</a:t>
            </a:r>
            <a:endParaRPr lang="en-GB" sz="2500" b="1"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07504" y="1699210"/>
            <a:ext cx="8712968" cy="5148571"/>
          </a:xfrm>
        </p:spPr>
        <p:txBody>
          <a:bodyPr/>
          <a:lstStyle/>
          <a:p>
            <a:pPr marL="0" lvl="0" indent="0" algn="just">
              <a:spcBef>
                <a:spcPts val="600"/>
              </a:spcBef>
              <a:spcAft>
                <a:spcPts val="600"/>
              </a:spcAft>
              <a:buNone/>
            </a:pPr>
            <a:r>
              <a:rPr lang="en-US" sz="1600" b="1" dirty="0">
                <a:latin typeface="Times New Roman" panose="02020603050405020304" pitchFamily="18" charset="0"/>
                <a:cs typeface="Times New Roman" panose="02020603050405020304" pitchFamily="18" charset="0"/>
              </a:rPr>
              <a:t>Romania</a:t>
            </a:r>
            <a:r>
              <a:rPr lang="en-US" sz="1600" dirty="0">
                <a:latin typeface="Times New Roman" panose="02020603050405020304" pitchFamily="18" charset="0"/>
                <a:cs typeface="Times New Roman" panose="02020603050405020304" pitchFamily="18" charset="0"/>
              </a:rPr>
              <a:t> amended its definition of disability in 2010 to bring it in line with the 2001 International Classification of Functioning and Health definition endorsed by the WHO ; </a:t>
            </a:r>
            <a:r>
              <a:rPr lang="en-US" sz="1600" b="1" dirty="0">
                <a:latin typeface="Times New Roman" panose="02020603050405020304" pitchFamily="18" charset="0"/>
                <a:cs typeface="Times New Roman" panose="02020603050405020304" pitchFamily="18" charset="0"/>
              </a:rPr>
              <a:t>Spain</a:t>
            </a:r>
            <a:r>
              <a:rPr lang="en-US" sz="1600" dirty="0">
                <a:latin typeface="Times New Roman" panose="02020603050405020304" pitchFamily="18" charset="0"/>
                <a:cs typeface="Times New Roman" panose="02020603050405020304" pitchFamily="18" charset="0"/>
              </a:rPr>
              <a:t> also reformed its legislation on disability, including the definition of disability in 2011 and the Republic of </a:t>
            </a:r>
            <a:r>
              <a:rPr lang="en-US" sz="1600" b="1" dirty="0">
                <a:latin typeface="Times New Roman" panose="02020603050405020304" pitchFamily="18" charset="0"/>
                <a:cs typeface="Times New Roman" panose="02020603050405020304" pitchFamily="18" charset="0"/>
              </a:rPr>
              <a:t>Moldova</a:t>
            </a:r>
            <a:r>
              <a:rPr lang="en-US" sz="1600" dirty="0">
                <a:latin typeface="Times New Roman" panose="02020603050405020304" pitchFamily="18" charset="0"/>
                <a:cs typeface="Times New Roman" panose="02020603050405020304" pitchFamily="18" charset="0"/>
              </a:rPr>
              <a:t> in 2012;</a:t>
            </a:r>
            <a:endParaRPr lang="en-GB" sz="1600" dirty="0">
              <a:latin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en-US" sz="1600" dirty="0" smtClean="0">
                <a:latin typeface="Times New Roman" panose="02020603050405020304" pitchFamily="18" charset="0"/>
                <a:cs typeface="Times New Roman" panose="02020603050405020304" pitchFamily="18" charset="0"/>
              </a:rPr>
              <a:t>In </a:t>
            </a:r>
            <a:r>
              <a:rPr lang="en-US" sz="1600" b="1" dirty="0">
                <a:latin typeface="Times New Roman" panose="02020603050405020304" pitchFamily="18" charset="0"/>
                <a:cs typeface="Times New Roman" panose="02020603050405020304" pitchFamily="18" charset="0"/>
              </a:rPr>
              <a:t>Georgia</a:t>
            </a:r>
            <a:r>
              <a:rPr lang="en-US" sz="1600" dirty="0">
                <a:latin typeface="Times New Roman" panose="02020603050405020304" pitchFamily="18" charset="0"/>
                <a:cs typeface="Times New Roman" panose="02020603050405020304" pitchFamily="18" charset="0"/>
              </a:rPr>
              <a:t>, a Law on the Elimination of All Forms of Discrimination entered into force in 2014, which prohibits all discrimination, both direct and indirect and also introduces the notion of positive action in certain specific cases involving, inter alia, disability;</a:t>
            </a:r>
            <a:endParaRPr lang="en-GB" sz="1600" dirty="0">
              <a:latin typeface="Times New Roman" panose="02020603050405020304" pitchFamily="18" charset="0"/>
              <a:cs typeface="Times New Roman" panose="02020603050405020304" pitchFamily="18" charset="0"/>
            </a:endParaRPr>
          </a:p>
          <a:p>
            <a:pPr marL="0" lvl="0" indent="0" algn="just">
              <a:spcBef>
                <a:spcPts val="600"/>
              </a:spcBef>
              <a:spcAft>
                <a:spcPts val="600"/>
              </a:spcAft>
              <a:buNone/>
            </a:pP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the </a:t>
            </a:r>
            <a:r>
              <a:rPr lang="en-US" sz="1600" b="1" dirty="0">
                <a:latin typeface="Times New Roman" panose="02020603050405020304" pitchFamily="18" charset="0"/>
                <a:cs typeface="Times New Roman" panose="02020603050405020304" pitchFamily="18" charset="0"/>
              </a:rPr>
              <a:t>Russian Federation</a:t>
            </a:r>
            <a:r>
              <a:rPr lang="en-US" sz="1600" dirty="0">
                <a:latin typeface="Times New Roman" panose="02020603050405020304" pitchFamily="18" charset="0"/>
                <a:cs typeface="Times New Roman" panose="02020603050405020304" pitchFamily="18" charset="0"/>
              </a:rPr>
              <a:t>, following a judgment of 2009 by the Constitutional Court and the adoption of a new law in 2011, persons with mental disorders and deprived of legal capacity gained the right to refuse a medical treatment and to contest their legal capacity status before the courts.</a:t>
            </a:r>
            <a:endParaRPr lang="en-GB" sz="1600" dirty="0">
              <a:latin typeface="Times New Roman" panose="02020603050405020304" pitchFamily="18" charset="0"/>
              <a:cs typeface="Times New Roman" panose="02020603050405020304" pitchFamily="18" charset="0"/>
            </a:endParaRPr>
          </a:p>
          <a:p>
            <a:pPr marL="0" lvl="0" indent="0" algn="just">
              <a:spcBef>
                <a:spcPts val="600"/>
              </a:spcBef>
              <a:spcAft>
                <a:spcPts val="600"/>
              </a:spcAft>
              <a:buNone/>
            </a:pPr>
            <a:r>
              <a:rPr lang="en-US" sz="1600" dirty="0" smtClean="0">
                <a:latin typeface="Times New Roman" panose="02020603050405020304" pitchFamily="18" charset="0"/>
                <a:cs typeface="Times New Roman" panose="02020603050405020304" pitchFamily="18" charset="0"/>
              </a:rPr>
              <a:t>Several </a:t>
            </a:r>
            <a:r>
              <a:rPr lang="en-US" sz="1600" dirty="0">
                <a:latin typeface="Times New Roman" panose="02020603050405020304" pitchFamily="18" charset="0"/>
                <a:cs typeface="Times New Roman" panose="02020603050405020304" pitchFamily="18" charset="0"/>
              </a:rPr>
              <a:t>states adopted legislation prohibiting discrimination on ground of disability in the field of education, for example </a:t>
            </a:r>
            <a:r>
              <a:rPr lang="en-US" sz="1600" b="1" dirty="0">
                <a:latin typeface="Times New Roman" panose="02020603050405020304" pitchFamily="18" charset="0"/>
                <a:cs typeface="Times New Roman" panose="02020603050405020304" pitchFamily="18" charset="0"/>
              </a:rPr>
              <a:t>Italy</a:t>
            </a:r>
            <a:r>
              <a:rPr lang="en-US" sz="1600" dirty="0">
                <a:latin typeface="Times New Roman" panose="02020603050405020304" pitchFamily="18" charset="0"/>
                <a:cs typeface="Times New Roman" panose="02020603050405020304" pitchFamily="18" charset="0"/>
              </a:rPr>
              <a:t> in 2006, </a:t>
            </a:r>
            <a:r>
              <a:rPr lang="en-US" sz="1600" b="1" dirty="0">
                <a:latin typeface="Times New Roman" panose="02020603050405020304" pitchFamily="18" charset="0"/>
                <a:cs typeface="Times New Roman" panose="02020603050405020304" pitchFamily="18" charset="0"/>
              </a:rPr>
              <a:t>Estonia </a:t>
            </a:r>
            <a:r>
              <a:rPr lang="en-US" sz="1600" dirty="0">
                <a:latin typeface="Times New Roman" panose="02020603050405020304" pitchFamily="18" charset="0"/>
                <a:cs typeface="Times New Roman" panose="02020603050405020304" pitchFamily="18" charset="0"/>
              </a:rPr>
              <a:t>and</a:t>
            </a:r>
            <a:r>
              <a:rPr lang="en-US" sz="1600" b="1" dirty="0">
                <a:latin typeface="Times New Roman" panose="02020603050405020304" pitchFamily="18" charset="0"/>
                <a:cs typeface="Times New Roman" panose="02020603050405020304" pitchFamily="18" charset="0"/>
              </a:rPr>
              <a:t> Norway </a:t>
            </a:r>
            <a:r>
              <a:rPr lang="en-US" sz="1600" dirty="0">
                <a:latin typeface="Times New Roman" panose="02020603050405020304" pitchFamily="18" charset="0"/>
                <a:cs typeface="Times New Roman" panose="02020603050405020304" pitchFamily="18" charset="0"/>
              </a:rPr>
              <a:t>in 2009, </a:t>
            </a:r>
            <a:r>
              <a:rPr lang="en-US" sz="1600" b="1" dirty="0">
                <a:latin typeface="Times New Roman" panose="02020603050405020304" pitchFamily="18" charset="0"/>
                <a:cs typeface="Times New Roman" panose="02020603050405020304" pitchFamily="18" charset="0"/>
              </a:rPr>
              <a:t>Ukraine</a:t>
            </a:r>
            <a:r>
              <a:rPr lang="en-US" sz="1600" dirty="0">
                <a:latin typeface="Times New Roman" panose="02020603050405020304" pitchFamily="18" charset="0"/>
                <a:cs typeface="Times New Roman" panose="02020603050405020304" pitchFamily="18" charset="0"/>
              </a:rPr>
              <a:t> in 2012, the </a:t>
            </a:r>
            <a:r>
              <a:rPr lang="en-US" sz="1600" b="1" dirty="0">
                <a:latin typeface="Times New Roman" panose="02020603050405020304" pitchFamily="18" charset="0"/>
                <a:cs typeface="Times New Roman" panose="02020603050405020304" pitchFamily="18" charset="0"/>
              </a:rPr>
              <a:t>Republic of Moldova</a:t>
            </a:r>
            <a:r>
              <a:rPr lang="en-US" sz="1600" dirty="0">
                <a:latin typeface="Times New Roman" panose="02020603050405020304" pitchFamily="18" charset="0"/>
                <a:cs typeface="Times New Roman" panose="02020603050405020304" pitchFamily="18" charset="0"/>
              </a:rPr>
              <a:t> in 2013; other states have reviewed and updated their relevant legislation;</a:t>
            </a:r>
            <a:endParaRPr lang="en-GB" sz="1600" dirty="0">
              <a:latin typeface="Times New Roman" panose="02020603050405020304" pitchFamily="18" charset="0"/>
              <a:cs typeface="Times New Roman" panose="02020603050405020304" pitchFamily="18" charset="0"/>
            </a:endParaRPr>
          </a:p>
          <a:p>
            <a:pPr marL="0" lvl="0" indent="0" algn="just">
              <a:spcBef>
                <a:spcPts val="600"/>
              </a:spcBef>
              <a:spcAft>
                <a:spcPts val="600"/>
              </a:spcAft>
              <a:buNone/>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employer’s obligation to provide for reasonable accommodation for persons with disabilities was introduced in 2008 in </a:t>
            </a:r>
            <a:r>
              <a:rPr lang="en-US" sz="1600" b="1" dirty="0">
                <a:latin typeface="Times New Roman" panose="02020603050405020304" pitchFamily="18" charset="0"/>
                <a:cs typeface="Times New Roman" panose="02020603050405020304" pitchFamily="18" charset="0"/>
              </a:rPr>
              <a:t>Lithuania</a:t>
            </a:r>
            <a:r>
              <a:rPr lang="en-US" sz="1600" dirty="0">
                <a:latin typeface="Times New Roman" panose="02020603050405020304" pitchFamily="18" charset="0"/>
                <a:cs typeface="Times New Roman" panose="02020603050405020304" pitchFamily="18" charset="0"/>
              </a:rPr>
              <a:t>, in 2009 in </a:t>
            </a:r>
            <a:r>
              <a:rPr lang="en-US" sz="1600" b="1" dirty="0">
                <a:latin typeface="Times New Roman" panose="02020603050405020304" pitchFamily="18" charset="0"/>
                <a:cs typeface="Times New Roman" panose="02020603050405020304" pitchFamily="18" charset="0"/>
              </a:rPr>
              <a:t>Portugal</a:t>
            </a:r>
            <a:r>
              <a:rPr lang="en-US" sz="1600" dirty="0">
                <a:latin typeface="Times New Roman" panose="02020603050405020304" pitchFamily="18" charset="0"/>
                <a:cs typeface="Times New Roman" panose="02020603050405020304" pitchFamily="18" charset="0"/>
              </a:rPr>
              <a:t>, in 2010 in </a:t>
            </a:r>
            <a:r>
              <a:rPr lang="en-US" sz="1600" b="1" dirty="0">
                <a:latin typeface="Times New Roman" panose="02020603050405020304" pitchFamily="18" charset="0"/>
                <a:cs typeface="Times New Roman" panose="02020603050405020304" pitchFamily="18" charset="0"/>
              </a:rPr>
              <a:t>Poland</a:t>
            </a:r>
            <a:r>
              <a:rPr lang="en-US" sz="1600" dirty="0">
                <a:latin typeface="Times New Roman" panose="02020603050405020304" pitchFamily="18" charset="0"/>
                <a:cs typeface="Times New Roman" panose="02020603050405020304" pitchFamily="18" charset="0"/>
              </a:rPr>
              <a:t>, in 2013 in</a:t>
            </a:r>
            <a:r>
              <a:rPr lang="en-US" sz="1600" b="1" dirty="0">
                <a:latin typeface="Times New Roman" panose="02020603050405020304" pitchFamily="18" charset="0"/>
                <a:cs typeface="Times New Roman" panose="02020603050405020304" pitchFamily="18" charset="0"/>
              </a:rPr>
              <a:t> Italy </a:t>
            </a:r>
            <a:r>
              <a:rPr lang="en-US" sz="1600" dirty="0">
                <a:latin typeface="Times New Roman" panose="02020603050405020304" pitchFamily="18" charset="0"/>
                <a:cs typeface="Times New Roman" panose="02020603050405020304" pitchFamily="18" charset="0"/>
              </a:rPr>
              <a:t>;</a:t>
            </a:r>
            <a:endParaRPr lang="en-GB" sz="1600" dirty="0">
              <a:latin typeface="Times New Roman" panose="02020603050405020304" pitchFamily="18" charset="0"/>
              <a:cs typeface="Times New Roman" panose="02020603050405020304" pitchFamily="18" charset="0"/>
            </a:endParaRPr>
          </a:p>
          <a:p>
            <a:pPr marL="0" lvl="0" indent="0" algn="just">
              <a:spcBef>
                <a:spcPts val="600"/>
              </a:spcBef>
              <a:spcAft>
                <a:spcPts val="600"/>
              </a:spcAft>
              <a:buNone/>
            </a:pP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the </a:t>
            </a:r>
            <a:r>
              <a:rPr lang="en-US" sz="1600" b="1" dirty="0">
                <a:latin typeface="Times New Roman" panose="02020603050405020304" pitchFamily="18" charset="0"/>
                <a:cs typeface="Times New Roman" panose="02020603050405020304" pitchFamily="18" charset="0"/>
              </a:rPr>
              <a:t>Russian Federation</a:t>
            </a:r>
            <a:r>
              <a:rPr lang="en-US" sz="1600" dirty="0">
                <a:latin typeface="Times New Roman" panose="02020603050405020304" pitchFamily="18" charset="0"/>
                <a:cs typeface="Times New Roman" panose="02020603050405020304" pitchFamily="18" charset="0"/>
              </a:rPr>
              <a:t>, quotas for the employment of persons with disabilities have been extended to small and medium-sized enterprises in </a:t>
            </a:r>
            <a:r>
              <a:rPr lang="en-US" sz="1600" dirty="0" smtClean="0">
                <a:latin typeface="Times New Roman" panose="02020603050405020304" pitchFamily="18" charset="0"/>
                <a:cs typeface="Times New Roman" panose="02020603050405020304" pitchFamily="18" charset="0"/>
              </a:rPr>
              <a:t>2013</a:t>
            </a:r>
            <a:r>
              <a:rPr lang="en-US" sz="1600" dirty="0">
                <a:latin typeface="Times New Roman" panose="02020603050405020304" pitchFamily="18" charset="0"/>
                <a:cs typeface="Times New Roman" panose="02020603050405020304" pitchFamily="18" charset="0"/>
              </a:rPr>
              <a:t>.</a:t>
            </a:r>
            <a:endParaRPr lang="en-GB"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96175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49263" y="1484784"/>
            <a:ext cx="7632700" cy="504825"/>
          </a:xfrm>
        </p:spPr>
        <p:txBody>
          <a:bodyPr/>
          <a:lstStyle/>
          <a:p>
            <a:pPr eaLnBrk="1" hangingPunct="1"/>
            <a:r>
              <a:rPr lang="en-GB" altLang="fi-FI" b="1" dirty="0" smtClean="0"/>
              <a:t>THANK YOU FOR YOUR ATTENTION !</a:t>
            </a:r>
            <a:endParaRPr lang="en-US" altLang="fi-FI" b="1" dirty="0" smtClean="0"/>
          </a:p>
        </p:txBody>
      </p:sp>
      <p:sp>
        <p:nvSpPr>
          <p:cNvPr id="54275" name="Rectangle 4"/>
          <p:cNvSpPr>
            <a:spLocks noChangeArrowheads="1"/>
          </p:cNvSpPr>
          <p:nvPr/>
        </p:nvSpPr>
        <p:spPr bwMode="auto">
          <a:xfrm>
            <a:off x="287524" y="3248980"/>
            <a:ext cx="5080237" cy="32932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Myriad Pro" pitchFamily="34"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fi-FI" dirty="0">
                <a:latin typeface="Arial" charset="0"/>
              </a:rPr>
              <a:t>Please </a:t>
            </a:r>
          </a:p>
          <a:p>
            <a:pPr eaLnBrk="1" hangingPunct="1">
              <a:spcBef>
                <a:spcPct val="0"/>
              </a:spcBef>
              <a:buFontTx/>
              <a:buNone/>
            </a:pPr>
            <a:r>
              <a:rPr lang="en-GB" altLang="fi-FI" dirty="0">
                <a:latin typeface="Arial" charset="0"/>
              </a:rPr>
              <a:t>do not hesitate to contact us at</a:t>
            </a:r>
          </a:p>
          <a:p>
            <a:pPr eaLnBrk="1" hangingPunct="1">
              <a:spcBef>
                <a:spcPct val="0"/>
              </a:spcBef>
              <a:buFontTx/>
              <a:buNone/>
            </a:pPr>
            <a:r>
              <a:rPr lang="en-GB" altLang="fi-FI" dirty="0" smtClean="0">
                <a:latin typeface="Arial" charset="0"/>
                <a:hlinkClick r:id="rId2"/>
              </a:rPr>
              <a:t>social.charter@coe.int</a:t>
            </a:r>
            <a:endParaRPr lang="en-GB" altLang="fi-FI" dirty="0" smtClean="0">
              <a:latin typeface="Arial" charset="0"/>
            </a:endParaRPr>
          </a:p>
          <a:p>
            <a:pPr eaLnBrk="1" hangingPunct="1">
              <a:spcBef>
                <a:spcPct val="0"/>
              </a:spcBef>
              <a:buFontTx/>
              <a:buNone/>
            </a:pPr>
            <a:r>
              <a:rPr lang="en-GB" altLang="en-US" sz="1600" dirty="0" smtClean="0">
                <a:latin typeface="Arial" charset="0"/>
              </a:rPr>
              <a:t>Department of the European Social Charter</a:t>
            </a:r>
          </a:p>
          <a:p>
            <a:pPr eaLnBrk="1" hangingPunct="1">
              <a:spcBef>
                <a:spcPct val="0"/>
              </a:spcBef>
              <a:buFontTx/>
              <a:buNone/>
            </a:pPr>
            <a:r>
              <a:rPr lang="en-GB" altLang="en-US" sz="1600" dirty="0" smtClean="0">
                <a:latin typeface="Arial" charset="0"/>
              </a:rPr>
              <a:t>Directorate General Human Rights </a:t>
            </a:r>
          </a:p>
          <a:p>
            <a:pPr eaLnBrk="1" hangingPunct="1">
              <a:spcBef>
                <a:spcPct val="0"/>
              </a:spcBef>
              <a:buFontTx/>
              <a:buNone/>
            </a:pPr>
            <a:r>
              <a:rPr lang="en-GB" altLang="en-US" sz="1600" dirty="0" smtClean="0">
                <a:latin typeface="Arial" charset="0"/>
              </a:rPr>
              <a:t>and Rule of Law</a:t>
            </a:r>
          </a:p>
          <a:p>
            <a:pPr eaLnBrk="1" hangingPunct="1">
              <a:spcBef>
                <a:spcPct val="0"/>
              </a:spcBef>
              <a:buFontTx/>
              <a:buNone/>
            </a:pPr>
            <a:r>
              <a:rPr lang="en-GB" altLang="en-US" sz="1600" dirty="0" smtClean="0">
                <a:latin typeface="Arial" charset="0"/>
              </a:rPr>
              <a:t>Council of Europe</a:t>
            </a:r>
          </a:p>
          <a:p>
            <a:pPr eaLnBrk="1" hangingPunct="1">
              <a:spcBef>
                <a:spcPct val="0"/>
              </a:spcBef>
              <a:buFontTx/>
              <a:buNone/>
            </a:pPr>
            <a:r>
              <a:rPr lang="en-GB" altLang="en-US" sz="1600" dirty="0" smtClean="0">
                <a:latin typeface="Arial" charset="0"/>
              </a:rPr>
              <a:t>F – 67075 Strasbourg </a:t>
            </a:r>
            <a:r>
              <a:rPr lang="en-GB" altLang="en-US" sz="1600" dirty="0" err="1" smtClean="0">
                <a:latin typeface="Arial" charset="0"/>
              </a:rPr>
              <a:t>Cedex</a:t>
            </a:r>
            <a:endParaRPr lang="en-GB" altLang="en-US" sz="1600" dirty="0" smtClean="0">
              <a:latin typeface="Arial" charset="0"/>
            </a:endParaRPr>
          </a:p>
          <a:p>
            <a:pPr eaLnBrk="1" hangingPunct="1">
              <a:spcBef>
                <a:spcPct val="0"/>
              </a:spcBef>
              <a:buFontTx/>
              <a:buNone/>
            </a:pPr>
            <a:endParaRPr lang="en-GB" altLang="en-US" sz="1600" dirty="0" smtClean="0">
              <a:latin typeface="Arial" charset="0"/>
            </a:endParaRPr>
          </a:p>
          <a:p>
            <a:pPr eaLnBrk="1" hangingPunct="1">
              <a:spcBef>
                <a:spcPct val="0"/>
              </a:spcBef>
              <a:buFontTx/>
              <a:buNone/>
            </a:pPr>
            <a:endParaRPr lang="en-GB" altLang="fi-FI" dirty="0">
              <a:latin typeface="Arial" charset="0"/>
            </a:endParaRPr>
          </a:p>
        </p:txBody>
      </p:sp>
      <p:pic>
        <p:nvPicPr>
          <p:cNvPr id="6" name="Image 5" descr="ch-coe"/>
          <p:cNvPicPr/>
          <p:nvPr/>
        </p:nvPicPr>
        <p:blipFill>
          <a:blip r:embed="rId3">
            <a:extLst>
              <a:ext uri="{28A0092B-C50C-407E-A947-70E740481C1C}">
                <a14:useLocalDpi xmlns:a14="http://schemas.microsoft.com/office/drawing/2010/main" xmlns="" val="0"/>
              </a:ext>
            </a:extLst>
          </a:blip>
          <a:srcRect/>
          <a:stretch>
            <a:fillRect/>
          </a:stretch>
        </p:blipFill>
        <p:spPr bwMode="auto">
          <a:xfrm>
            <a:off x="4463988" y="4401108"/>
            <a:ext cx="4247357" cy="1728192"/>
          </a:xfrm>
          <a:prstGeom prst="rect">
            <a:avLst/>
          </a:prstGeom>
          <a:noFill/>
          <a:ln>
            <a:noFill/>
          </a:ln>
        </p:spPr>
      </p:pic>
      <p:sp>
        <p:nvSpPr>
          <p:cNvPr id="7" name="Rectangle 2"/>
          <p:cNvSpPr txBox="1">
            <a:spLocks noChangeArrowheads="1"/>
          </p:cNvSpPr>
          <p:nvPr/>
        </p:nvSpPr>
        <p:spPr bwMode="auto">
          <a:xfrm>
            <a:off x="749263" y="2600908"/>
            <a:ext cx="7632700" cy="50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Myriad Pro" pitchFamily="34" charset="0"/>
                <a:cs typeface="Arial" charset="0"/>
              </a:defRPr>
            </a:lvl2pPr>
            <a:lvl3pPr algn="ctr" rtl="0" eaLnBrk="0" fontAlgn="base" hangingPunct="0">
              <a:spcBef>
                <a:spcPct val="0"/>
              </a:spcBef>
              <a:spcAft>
                <a:spcPct val="0"/>
              </a:spcAft>
              <a:defRPr sz="3200">
                <a:solidFill>
                  <a:schemeClr val="tx2"/>
                </a:solidFill>
                <a:latin typeface="Myriad Pro" pitchFamily="34" charset="0"/>
                <a:cs typeface="Arial" charset="0"/>
              </a:defRPr>
            </a:lvl3pPr>
            <a:lvl4pPr algn="ctr" rtl="0" eaLnBrk="0" fontAlgn="base" hangingPunct="0">
              <a:spcBef>
                <a:spcPct val="0"/>
              </a:spcBef>
              <a:spcAft>
                <a:spcPct val="0"/>
              </a:spcAft>
              <a:defRPr sz="3200">
                <a:solidFill>
                  <a:schemeClr val="tx2"/>
                </a:solidFill>
                <a:latin typeface="Myriad Pro" pitchFamily="34" charset="0"/>
                <a:cs typeface="Arial" charset="0"/>
              </a:defRPr>
            </a:lvl4pPr>
            <a:lvl5pPr algn="ctr" rtl="0" eaLnBrk="0" fontAlgn="base" hangingPunct="0">
              <a:spcBef>
                <a:spcPct val="0"/>
              </a:spcBef>
              <a:spcAft>
                <a:spcPct val="0"/>
              </a:spcAft>
              <a:defRPr sz="3200">
                <a:solidFill>
                  <a:schemeClr val="tx2"/>
                </a:solidFill>
                <a:latin typeface="Myriad Pro" pitchFamily="34" charset="0"/>
                <a:cs typeface="Arial" charset="0"/>
              </a:defRPr>
            </a:lvl5pPr>
            <a:lvl6pPr marL="457200" algn="ctr" rtl="0" fontAlgn="base">
              <a:spcBef>
                <a:spcPct val="0"/>
              </a:spcBef>
              <a:spcAft>
                <a:spcPct val="0"/>
              </a:spcAft>
              <a:defRPr sz="3200">
                <a:solidFill>
                  <a:schemeClr val="tx2"/>
                </a:solidFill>
                <a:latin typeface="Myriad Pro" pitchFamily="34" charset="0"/>
                <a:cs typeface="Arial" charset="0"/>
              </a:defRPr>
            </a:lvl6pPr>
            <a:lvl7pPr marL="914400" algn="ctr" rtl="0" fontAlgn="base">
              <a:spcBef>
                <a:spcPct val="0"/>
              </a:spcBef>
              <a:spcAft>
                <a:spcPct val="0"/>
              </a:spcAft>
              <a:defRPr sz="3200">
                <a:solidFill>
                  <a:schemeClr val="tx2"/>
                </a:solidFill>
                <a:latin typeface="Myriad Pro" pitchFamily="34" charset="0"/>
                <a:cs typeface="Arial" charset="0"/>
              </a:defRPr>
            </a:lvl7pPr>
            <a:lvl8pPr marL="1371600" algn="ctr" rtl="0" fontAlgn="base">
              <a:spcBef>
                <a:spcPct val="0"/>
              </a:spcBef>
              <a:spcAft>
                <a:spcPct val="0"/>
              </a:spcAft>
              <a:defRPr sz="3200">
                <a:solidFill>
                  <a:schemeClr val="tx2"/>
                </a:solidFill>
                <a:latin typeface="Myriad Pro" pitchFamily="34" charset="0"/>
                <a:cs typeface="Arial" charset="0"/>
              </a:defRPr>
            </a:lvl8pPr>
            <a:lvl9pPr marL="1828800" algn="ctr" rtl="0" fontAlgn="base">
              <a:spcBef>
                <a:spcPct val="0"/>
              </a:spcBef>
              <a:spcAft>
                <a:spcPct val="0"/>
              </a:spcAft>
              <a:defRPr sz="3200">
                <a:solidFill>
                  <a:schemeClr val="tx2"/>
                </a:solidFill>
                <a:latin typeface="Myriad Pro" pitchFamily="34" charset="0"/>
                <a:cs typeface="Arial" charset="0"/>
              </a:defRPr>
            </a:lvl9pPr>
          </a:lstStyle>
          <a:p>
            <a:pPr eaLnBrk="1" hangingPunct="1"/>
            <a:r>
              <a:rPr lang="en-GB" altLang="fi-FI" b="1" kern="0" dirty="0" smtClean="0"/>
              <a:t>Questions or feedback ?</a:t>
            </a:r>
            <a:endParaRPr lang="en-US" altLang="fi-FI" b="1" kern="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3923928" y="0"/>
            <a:ext cx="5237132" cy="9447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Myriad Pro" pitchFamily="34" charset="0"/>
                <a:cs typeface="Arial" charset="0"/>
              </a:defRPr>
            </a:lvl2pPr>
            <a:lvl3pPr algn="ctr" rtl="0" eaLnBrk="0" fontAlgn="base" hangingPunct="0">
              <a:spcBef>
                <a:spcPct val="0"/>
              </a:spcBef>
              <a:spcAft>
                <a:spcPct val="0"/>
              </a:spcAft>
              <a:defRPr sz="3200">
                <a:solidFill>
                  <a:schemeClr val="tx2"/>
                </a:solidFill>
                <a:latin typeface="Myriad Pro" pitchFamily="34" charset="0"/>
                <a:cs typeface="Arial" charset="0"/>
              </a:defRPr>
            </a:lvl3pPr>
            <a:lvl4pPr algn="ctr" rtl="0" eaLnBrk="0" fontAlgn="base" hangingPunct="0">
              <a:spcBef>
                <a:spcPct val="0"/>
              </a:spcBef>
              <a:spcAft>
                <a:spcPct val="0"/>
              </a:spcAft>
              <a:defRPr sz="3200">
                <a:solidFill>
                  <a:schemeClr val="tx2"/>
                </a:solidFill>
                <a:latin typeface="Myriad Pro" pitchFamily="34" charset="0"/>
                <a:cs typeface="Arial" charset="0"/>
              </a:defRPr>
            </a:lvl4pPr>
            <a:lvl5pPr algn="ctr" rtl="0" eaLnBrk="0" fontAlgn="base" hangingPunct="0">
              <a:spcBef>
                <a:spcPct val="0"/>
              </a:spcBef>
              <a:spcAft>
                <a:spcPct val="0"/>
              </a:spcAft>
              <a:defRPr sz="3200">
                <a:solidFill>
                  <a:schemeClr val="tx2"/>
                </a:solidFill>
                <a:latin typeface="Myriad Pro" pitchFamily="34" charset="0"/>
                <a:cs typeface="Arial" charset="0"/>
              </a:defRPr>
            </a:lvl5pPr>
            <a:lvl6pPr marL="457200" algn="ctr" rtl="0" fontAlgn="base">
              <a:spcBef>
                <a:spcPct val="0"/>
              </a:spcBef>
              <a:spcAft>
                <a:spcPct val="0"/>
              </a:spcAft>
              <a:defRPr sz="3200">
                <a:solidFill>
                  <a:schemeClr val="tx2"/>
                </a:solidFill>
                <a:latin typeface="Myriad Pro" pitchFamily="34" charset="0"/>
                <a:cs typeface="Arial" charset="0"/>
              </a:defRPr>
            </a:lvl6pPr>
            <a:lvl7pPr marL="914400" algn="ctr" rtl="0" fontAlgn="base">
              <a:spcBef>
                <a:spcPct val="0"/>
              </a:spcBef>
              <a:spcAft>
                <a:spcPct val="0"/>
              </a:spcAft>
              <a:defRPr sz="3200">
                <a:solidFill>
                  <a:schemeClr val="tx2"/>
                </a:solidFill>
                <a:latin typeface="Myriad Pro" pitchFamily="34" charset="0"/>
                <a:cs typeface="Arial" charset="0"/>
              </a:defRPr>
            </a:lvl7pPr>
            <a:lvl8pPr marL="1371600" algn="ctr" rtl="0" fontAlgn="base">
              <a:spcBef>
                <a:spcPct val="0"/>
              </a:spcBef>
              <a:spcAft>
                <a:spcPct val="0"/>
              </a:spcAft>
              <a:defRPr sz="3200">
                <a:solidFill>
                  <a:schemeClr val="tx2"/>
                </a:solidFill>
                <a:latin typeface="Myriad Pro" pitchFamily="34" charset="0"/>
                <a:cs typeface="Arial" charset="0"/>
              </a:defRPr>
            </a:lvl8pPr>
            <a:lvl9pPr marL="1828800" algn="ctr" rtl="0" fontAlgn="base">
              <a:spcBef>
                <a:spcPct val="0"/>
              </a:spcBef>
              <a:spcAft>
                <a:spcPct val="0"/>
              </a:spcAft>
              <a:defRPr sz="3200">
                <a:solidFill>
                  <a:schemeClr val="tx2"/>
                </a:solidFill>
                <a:latin typeface="Myriad Pro" pitchFamily="34" charset="0"/>
                <a:cs typeface="Arial" charset="0"/>
              </a:defRPr>
            </a:lvl9pPr>
          </a:lstStyle>
          <a:p>
            <a:r>
              <a:rPr lang="en-GB" altLang="fi-FI" b="1" kern="0" dirty="0" smtClean="0">
                <a:solidFill>
                  <a:schemeClr val="bg1"/>
                </a:solidFill>
              </a:rPr>
              <a:t>European Social Charter</a:t>
            </a:r>
          </a:p>
          <a:p>
            <a:r>
              <a:rPr lang="en-GB" altLang="fi-FI" b="1" kern="0" dirty="0" smtClean="0">
                <a:solidFill>
                  <a:schemeClr val="bg1"/>
                </a:solidFill>
              </a:rPr>
              <a:t>43 member states </a:t>
            </a:r>
            <a:endParaRPr lang="fi-FI" altLang="fi-FI" b="1" kern="0" dirty="0" smtClean="0">
              <a:solidFill>
                <a:schemeClr val="bg1"/>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1376772"/>
            <a:ext cx="8189179" cy="4226020"/>
          </a:xfrm>
          <a:prstGeom prst="rect">
            <a:avLst/>
          </a:prstGeom>
          <a:noFill/>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83668" y="5850185"/>
            <a:ext cx="6391275" cy="3238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95314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27584" y="1160748"/>
            <a:ext cx="7632700" cy="504825"/>
          </a:xfrm>
        </p:spPr>
        <p:txBody>
          <a:bodyPr/>
          <a:lstStyle/>
          <a:p>
            <a:r>
              <a:rPr lang="en-GB" altLang="fi-FI" sz="3600" b="1" dirty="0">
                <a:latin typeface="Times New Roman" panose="02020603050405020304" pitchFamily="18" charset="0"/>
                <a:cs typeface="Times New Roman" panose="02020603050405020304" pitchFamily="18" charset="0"/>
              </a:rPr>
              <a:t>Which obligations for the States?</a:t>
            </a:r>
            <a:endParaRPr lang="fi-FI" altLang="fi-FI"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63788" y="1880829"/>
            <a:ext cx="5724562" cy="4680310"/>
          </a:xfrm>
        </p:spPr>
        <p:txBody>
          <a:bodyPr/>
          <a:lstStyle/>
          <a:p>
            <a:pPr marL="457200" lvl="1" indent="0">
              <a:buNone/>
              <a:defRPr/>
            </a:pPr>
            <a:r>
              <a:rPr lang="en-GB" sz="2400" b="1" dirty="0" smtClean="0">
                <a:latin typeface="Times New Roman" panose="02020603050405020304" pitchFamily="18" charset="0"/>
                <a:cs typeface="Times New Roman" panose="02020603050405020304" pitchFamily="18" charset="0"/>
              </a:rPr>
              <a:t>Minimum </a:t>
            </a:r>
            <a:r>
              <a:rPr lang="en-GB" sz="2400" b="1" dirty="0">
                <a:latin typeface="Times New Roman" panose="02020603050405020304" pitchFamily="18" charset="0"/>
                <a:cs typeface="Times New Roman" panose="02020603050405020304" pitchFamily="18" charset="0"/>
              </a:rPr>
              <a:t>16/31 Articles </a:t>
            </a:r>
            <a:endParaRPr lang="en-GB" sz="2400" b="1" dirty="0" smtClean="0">
              <a:latin typeface="Times New Roman" panose="02020603050405020304" pitchFamily="18" charset="0"/>
              <a:cs typeface="Times New Roman" panose="02020603050405020304" pitchFamily="18" charset="0"/>
            </a:endParaRPr>
          </a:p>
          <a:p>
            <a:pPr marL="0" indent="0">
              <a:buNone/>
              <a:defRPr/>
            </a:pPr>
            <a:r>
              <a:rPr lang="en-GB" sz="2400" b="1" dirty="0" smtClean="0">
                <a:latin typeface="Times New Roman" panose="02020603050405020304" pitchFamily="18" charset="0"/>
                <a:cs typeface="Times New Roman" panose="02020603050405020304" pitchFamily="18" charset="0"/>
              </a:rPr>
              <a:t>			or </a:t>
            </a:r>
            <a:r>
              <a:rPr lang="en-GB" sz="2400" b="1" dirty="0">
                <a:latin typeface="Times New Roman" panose="02020603050405020304" pitchFamily="18" charset="0"/>
                <a:cs typeface="Times New Roman" panose="02020603050405020304" pitchFamily="18" charset="0"/>
              </a:rPr>
              <a:t>63/98 paragraphs</a:t>
            </a:r>
            <a:r>
              <a:rPr lang="en-GB" sz="2400" b="1" dirty="0" smtClean="0">
                <a:latin typeface="Times New Roman" panose="02020603050405020304" pitchFamily="18" charset="0"/>
                <a:cs typeface="Times New Roman" panose="02020603050405020304" pitchFamily="18" charset="0"/>
              </a:rPr>
              <a:t>, </a:t>
            </a:r>
          </a:p>
          <a:p>
            <a:pPr marL="0" indent="0">
              <a:buNone/>
              <a:defRPr/>
            </a:pPr>
            <a:r>
              <a:rPr lang="en-GB" sz="2000" dirty="0" smtClean="0">
                <a:latin typeface="Times New Roman" panose="02020603050405020304" pitchFamily="18" charset="0"/>
                <a:cs typeface="Times New Roman" panose="02020603050405020304" pitchFamily="18" charset="0"/>
              </a:rPr>
              <a:t>	including </a:t>
            </a:r>
            <a:r>
              <a:rPr lang="en-GB" sz="2000" dirty="0">
                <a:latin typeface="Times New Roman" panose="02020603050405020304" pitchFamily="18" charset="0"/>
                <a:cs typeface="Times New Roman" panose="02020603050405020304" pitchFamily="18" charset="0"/>
              </a:rPr>
              <a:t>6/9 </a:t>
            </a:r>
            <a:r>
              <a:rPr lang="en-GB" sz="2000" dirty="0" smtClean="0">
                <a:latin typeface="Times New Roman" panose="02020603050405020304" pitchFamily="18" charset="0"/>
                <a:cs typeface="Times New Roman" panose="02020603050405020304" pitchFamily="18" charset="0"/>
              </a:rPr>
              <a:t>“hard core” </a:t>
            </a:r>
            <a:r>
              <a:rPr lang="en-GB" sz="2000" dirty="0">
                <a:latin typeface="Times New Roman" panose="02020603050405020304" pitchFamily="18" charset="0"/>
                <a:cs typeface="Times New Roman" panose="02020603050405020304" pitchFamily="18" charset="0"/>
              </a:rPr>
              <a:t>Articles : </a:t>
            </a:r>
            <a:endParaRPr lang="en-GB"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defRPr/>
            </a:pPr>
            <a:r>
              <a:rPr lang="en-GB" sz="2000" dirty="0" smtClean="0">
                <a:latin typeface="Times New Roman" panose="02020603050405020304" pitchFamily="18" charset="0"/>
                <a:cs typeface="Times New Roman" panose="02020603050405020304" pitchFamily="18" charset="0"/>
              </a:rPr>
              <a:t>1 right to work</a:t>
            </a:r>
          </a:p>
          <a:p>
            <a:pPr>
              <a:buFont typeface="Wingdings" panose="05000000000000000000" pitchFamily="2" charset="2"/>
              <a:buChar char="q"/>
              <a:defRPr/>
            </a:pPr>
            <a:r>
              <a:rPr lang="en-GB" sz="2000" dirty="0" smtClean="0">
                <a:latin typeface="Times New Roman" panose="02020603050405020304" pitchFamily="18" charset="0"/>
                <a:cs typeface="Times New Roman" panose="02020603050405020304" pitchFamily="18" charset="0"/>
              </a:rPr>
              <a:t>5 right to organise</a:t>
            </a:r>
          </a:p>
          <a:p>
            <a:pPr>
              <a:buFont typeface="Wingdings" panose="05000000000000000000" pitchFamily="2" charset="2"/>
              <a:buChar char="q"/>
              <a:defRPr/>
            </a:pPr>
            <a:r>
              <a:rPr lang="en-GB" sz="2000" dirty="0" smtClean="0">
                <a:latin typeface="Times New Roman" panose="02020603050405020304" pitchFamily="18" charset="0"/>
                <a:cs typeface="Times New Roman" panose="02020603050405020304" pitchFamily="18" charset="0"/>
              </a:rPr>
              <a:t>6 right to bargain collectively</a:t>
            </a:r>
          </a:p>
          <a:p>
            <a:pPr>
              <a:buFont typeface="Wingdings" panose="05000000000000000000" pitchFamily="2" charset="2"/>
              <a:buChar char="q"/>
              <a:defRPr/>
            </a:pPr>
            <a:r>
              <a:rPr lang="en-GB" sz="2000" dirty="0" smtClean="0">
                <a:latin typeface="Times New Roman" panose="02020603050405020304" pitchFamily="18" charset="0"/>
                <a:cs typeface="Times New Roman" panose="02020603050405020304" pitchFamily="18" charset="0"/>
              </a:rPr>
              <a:t>7 protection of children and young persons</a:t>
            </a:r>
          </a:p>
          <a:p>
            <a:pPr>
              <a:buFont typeface="Wingdings" panose="05000000000000000000" pitchFamily="2" charset="2"/>
              <a:buChar char="q"/>
              <a:defRPr/>
            </a:pPr>
            <a:r>
              <a:rPr lang="en-GB" sz="2000" dirty="0" smtClean="0">
                <a:latin typeface="Times New Roman" panose="02020603050405020304" pitchFamily="18" charset="0"/>
                <a:cs typeface="Times New Roman" panose="02020603050405020304" pitchFamily="18" charset="0"/>
              </a:rPr>
              <a:t>12 social security</a:t>
            </a:r>
          </a:p>
          <a:p>
            <a:pPr>
              <a:buFont typeface="Wingdings" panose="05000000000000000000" pitchFamily="2" charset="2"/>
              <a:buChar char="q"/>
              <a:defRPr/>
            </a:pPr>
            <a:r>
              <a:rPr lang="en-GB" sz="2000" dirty="0" smtClean="0">
                <a:latin typeface="Times New Roman" panose="02020603050405020304" pitchFamily="18" charset="0"/>
                <a:cs typeface="Times New Roman" panose="02020603050405020304" pitchFamily="18" charset="0"/>
              </a:rPr>
              <a:t>13 social and medical assistance</a:t>
            </a:r>
          </a:p>
          <a:p>
            <a:pPr>
              <a:buFont typeface="Wingdings" panose="05000000000000000000" pitchFamily="2" charset="2"/>
              <a:buChar char="q"/>
              <a:defRPr/>
            </a:pPr>
            <a:r>
              <a:rPr lang="en-GB" sz="2000" dirty="0" smtClean="0">
                <a:latin typeface="Times New Roman" panose="02020603050405020304" pitchFamily="18" charset="0"/>
                <a:cs typeface="Times New Roman" panose="02020603050405020304" pitchFamily="18" charset="0"/>
              </a:rPr>
              <a:t>16 protection of the family </a:t>
            </a:r>
          </a:p>
          <a:p>
            <a:pPr>
              <a:buFont typeface="Wingdings" panose="05000000000000000000" pitchFamily="2" charset="2"/>
              <a:buChar char="q"/>
              <a:defRPr/>
            </a:pPr>
            <a:r>
              <a:rPr lang="en-GB" sz="2000" dirty="0" smtClean="0">
                <a:latin typeface="Times New Roman" panose="02020603050405020304" pitchFamily="18" charset="0"/>
                <a:cs typeface="Times New Roman" panose="02020603050405020304" pitchFamily="18" charset="0"/>
              </a:rPr>
              <a:t>19 protection of migrant workers</a:t>
            </a:r>
          </a:p>
          <a:p>
            <a:pPr>
              <a:buFont typeface="Wingdings" panose="05000000000000000000" pitchFamily="2" charset="2"/>
              <a:buChar char="q"/>
              <a:defRPr/>
            </a:pPr>
            <a:r>
              <a:rPr lang="en-GB" sz="2000" dirty="0" smtClean="0">
                <a:latin typeface="Times New Roman" panose="02020603050405020304" pitchFamily="18" charset="0"/>
                <a:cs typeface="Times New Roman" panose="02020603050405020304" pitchFamily="18" charset="0"/>
              </a:rPr>
              <a:t>20 equal opportunities</a:t>
            </a:r>
          </a:p>
          <a:p>
            <a:pPr>
              <a:defRPr/>
            </a:pPr>
            <a:endParaRPr lang="fi-FI" sz="2400" dirty="0" smtClean="0"/>
          </a:p>
        </p:txBody>
      </p:sp>
      <p:pic>
        <p:nvPicPr>
          <p:cNvPr id="9218" name="Picture 2" descr="See original imag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024844"/>
            <a:ext cx="2761512" cy="367240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3548" y="1088740"/>
            <a:ext cx="8352284" cy="576064"/>
          </a:xfrm>
        </p:spPr>
        <p:txBody>
          <a:bodyPr/>
          <a:lstStyle/>
          <a:p>
            <a:r>
              <a:rPr lang="en-GB" b="1" dirty="0" smtClean="0"/>
              <a:t/>
            </a:r>
            <a:br>
              <a:rPr lang="en-GB" b="1" dirty="0" smtClean="0"/>
            </a:br>
            <a:r>
              <a:rPr lang="en-GB" b="1" dirty="0" smtClean="0"/>
              <a:t>Armenia </a:t>
            </a:r>
            <a:r>
              <a:rPr lang="en-GB" b="1" dirty="0"/>
              <a:t>and the European Social Charter</a:t>
            </a:r>
            <a:br>
              <a:rPr lang="en-GB" b="1" dirty="0"/>
            </a:b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1844824"/>
            <a:ext cx="8456420" cy="40784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3742" y="5985284"/>
            <a:ext cx="3382506" cy="45624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241481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304764"/>
            <a:ext cx="7632700" cy="504056"/>
          </a:xfrm>
        </p:spPr>
        <p:txBody>
          <a:bodyPr/>
          <a:lstStyle/>
          <a:p>
            <a:r>
              <a:rPr lang="en-GB" sz="3600" b="1" dirty="0">
                <a:latin typeface="Times New Roman" panose="02020603050405020304" pitchFamily="18" charset="0"/>
                <a:cs typeface="Times New Roman" panose="02020603050405020304" pitchFamily="18" charset="0"/>
              </a:rPr>
              <a:t>Article E </a:t>
            </a:r>
            <a:r>
              <a:rPr lang="en-GB" sz="3600" b="1" dirty="0" smtClean="0">
                <a:latin typeface="Times New Roman" panose="02020603050405020304" pitchFamily="18" charset="0"/>
                <a:cs typeface="Times New Roman" panose="02020603050405020304" pitchFamily="18" charset="0"/>
              </a:rPr>
              <a:t>– Non-discrimination</a:t>
            </a:r>
            <a:endParaRPr lang="en-GB"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591780" y="2312876"/>
            <a:ext cx="6372708" cy="3948113"/>
          </a:xfrm>
        </p:spPr>
        <p:txBody>
          <a:bodyPr/>
          <a:lstStyle/>
          <a:p>
            <a:pPr marL="0" indent="0" algn="just">
              <a:buNone/>
            </a:pPr>
            <a:r>
              <a:rPr lang="en-GB" sz="3200" i="1" dirty="0" smtClean="0">
                <a:latin typeface="Gabriola" panose="04040605051002020D02" pitchFamily="82" charset="0"/>
                <a:cs typeface="Times New Roman" panose="02020603050405020304" pitchFamily="18" charset="0"/>
              </a:rPr>
              <a:t>“The </a:t>
            </a:r>
            <a:r>
              <a:rPr lang="en-GB" sz="3200" i="1" dirty="0">
                <a:latin typeface="Gabriola" panose="04040605051002020D02" pitchFamily="82" charset="0"/>
                <a:cs typeface="Times New Roman" panose="02020603050405020304" pitchFamily="18" charset="0"/>
              </a:rPr>
              <a:t>enjoyment of the rights set forth in this Charter shall be secured without </a:t>
            </a:r>
            <a:r>
              <a:rPr lang="en-GB" sz="3200" i="1" dirty="0" smtClean="0">
                <a:latin typeface="Gabriola" panose="04040605051002020D02" pitchFamily="82" charset="0"/>
                <a:cs typeface="Times New Roman" panose="02020603050405020304" pitchFamily="18" charset="0"/>
              </a:rPr>
              <a:t>discrimination </a:t>
            </a:r>
            <a:r>
              <a:rPr lang="en-GB" sz="3200" i="1" dirty="0">
                <a:latin typeface="Gabriola" panose="04040605051002020D02" pitchFamily="82" charset="0"/>
                <a:cs typeface="Times New Roman" panose="02020603050405020304" pitchFamily="18" charset="0"/>
              </a:rPr>
              <a:t>on </a:t>
            </a:r>
            <a:r>
              <a:rPr lang="en-GB" sz="3200" i="1" dirty="0" smtClean="0">
                <a:latin typeface="Gabriola" panose="04040605051002020D02" pitchFamily="82" charset="0"/>
                <a:cs typeface="Times New Roman" panose="02020603050405020304" pitchFamily="18" charset="0"/>
              </a:rPr>
              <a:t>any </a:t>
            </a:r>
            <a:r>
              <a:rPr lang="en-GB" sz="3200" i="1" dirty="0">
                <a:latin typeface="Gabriola" panose="04040605051002020D02" pitchFamily="82" charset="0"/>
                <a:cs typeface="Times New Roman" panose="02020603050405020304" pitchFamily="18" charset="0"/>
              </a:rPr>
              <a:t>ground </a:t>
            </a:r>
            <a:r>
              <a:rPr lang="en-GB" sz="3200" i="1" dirty="0" smtClean="0">
                <a:latin typeface="Gabriola" panose="04040605051002020D02" pitchFamily="82" charset="0"/>
                <a:cs typeface="Times New Roman" panose="02020603050405020304" pitchFamily="18" charset="0"/>
              </a:rPr>
              <a:t>such </a:t>
            </a:r>
            <a:r>
              <a:rPr lang="en-GB" sz="3200" i="1" dirty="0">
                <a:latin typeface="Gabriola" panose="04040605051002020D02" pitchFamily="82" charset="0"/>
                <a:cs typeface="Times New Roman" panose="02020603050405020304" pitchFamily="18" charset="0"/>
              </a:rPr>
              <a:t>as race, colour, </a:t>
            </a:r>
            <a:r>
              <a:rPr lang="en-GB" sz="3200" i="1" dirty="0" smtClean="0">
                <a:latin typeface="Gabriola" panose="04040605051002020D02" pitchFamily="82" charset="0"/>
                <a:cs typeface="Times New Roman" panose="02020603050405020304" pitchFamily="18" charset="0"/>
              </a:rPr>
              <a:t>sex</a:t>
            </a:r>
            <a:r>
              <a:rPr lang="en-GB" sz="3200" i="1" dirty="0">
                <a:latin typeface="Gabriola" panose="04040605051002020D02" pitchFamily="82" charset="0"/>
                <a:cs typeface="Times New Roman" panose="02020603050405020304" pitchFamily="18" charset="0"/>
              </a:rPr>
              <a:t>, language, </a:t>
            </a:r>
            <a:r>
              <a:rPr lang="en-GB" sz="3200" i="1" dirty="0" smtClean="0">
                <a:latin typeface="Gabriola" panose="04040605051002020D02" pitchFamily="82" charset="0"/>
                <a:cs typeface="Times New Roman" panose="02020603050405020304" pitchFamily="18" charset="0"/>
              </a:rPr>
              <a:t>religion</a:t>
            </a:r>
            <a:r>
              <a:rPr lang="en-GB" sz="3200" i="1" dirty="0">
                <a:latin typeface="Gabriola" panose="04040605051002020D02" pitchFamily="82" charset="0"/>
                <a:cs typeface="Times New Roman" panose="02020603050405020304" pitchFamily="18" charset="0"/>
              </a:rPr>
              <a:t>, </a:t>
            </a:r>
            <a:r>
              <a:rPr lang="en-GB" sz="3200" i="1" dirty="0" smtClean="0">
                <a:latin typeface="Gabriola" panose="04040605051002020D02" pitchFamily="82" charset="0"/>
                <a:cs typeface="Times New Roman" panose="02020603050405020304" pitchFamily="18" charset="0"/>
              </a:rPr>
              <a:t>political or other </a:t>
            </a:r>
            <a:r>
              <a:rPr lang="en-GB" sz="3200" i="1" dirty="0">
                <a:latin typeface="Gabriola" panose="04040605051002020D02" pitchFamily="82" charset="0"/>
                <a:cs typeface="Times New Roman" panose="02020603050405020304" pitchFamily="18" charset="0"/>
              </a:rPr>
              <a:t>opinion, </a:t>
            </a:r>
            <a:r>
              <a:rPr lang="en-GB" sz="3200" i="1" dirty="0" smtClean="0">
                <a:latin typeface="Gabriola" panose="04040605051002020D02" pitchFamily="82" charset="0"/>
                <a:cs typeface="Times New Roman" panose="02020603050405020304" pitchFamily="18" charset="0"/>
              </a:rPr>
              <a:t>national extraction </a:t>
            </a:r>
            <a:r>
              <a:rPr lang="en-GB" sz="3200" i="1" dirty="0">
                <a:latin typeface="Gabriola" panose="04040605051002020D02" pitchFamily="82" charset="0"/>
                <a:cs typeface="Times New Roman" panose="02020603050405020304" pitchFamily="18" charset="0"/>
              </a:rPr>
              <a:t>or social origin, health, association with a national </a:t>
            </a:r>
            <a:r>
              <a:rPr lang="en-GB" sz="3200" i="1" dirty="0" smtClean="0">
                <a:latin typeface="Gabriola" panose="04040605051002020D02" pitchFamily="82" charset="0"/>
                <a:cs typeface="Times New Roman" panose="02020603050405020304" pitchFamily="18" charset="0"/>
              </a:rPr>
              <a:t>minority</a:t>
            </a:r>
            <a:r>
              <a:rPr lang="en-GB" sz="3200" i="1" dirty="0">
                <a:latin typeface="Gabriola" panose="04040605051002020D02" pitchFamily="82" charset="0"/>
                <a:cs typeface="Times New Roman" panose="02020603050405020304" pitchFamily="18" charset="0"/>
              </a:rPr>
              <a:t>, birth or other status</a:t>
            </a:r>
            <a:r>
              <a:rPr lang="en-GB" sz="3200" i="1" dirty="0" smtClean="0">
                <a:latin typeface="Gabriola" panose="04040605051002020D02" pitchFamily="82" charset="0"/>
                <a:cs typeface="Times New Roman" panose="02020603050405020304" pitchFamily="18" charset="0"/>
              </a:rPr>
              <a:t>.”</a:t>
            </a:r>
            <a:endParaRPr lang="en-GB" sz="3200" i="1" dirty="0">
              <a:latin typeface="Gabriola" panose="04040605051002020D02" pitchFamily="82" charset="0"/>
              <a:cs typeface="Times New Roman" panose="02020603050405020304" pitchFamily="18" charset="0"/>
            </a:endParaRPr>
          </a:p>
          <a:p>
            <a:pPr marL="0" indent="0">
              <a:buNone/>
            </a:pPr>
            <a:endParaRPr lang="en-GB" sz="1600"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2976" y="2032579"/>
            <a:ext cx="2125663" cy="39241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22483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08" y="944724"/>
            <a:ext cx="8856984" cy="828092"/>
          </a:xfrm>
        </p:spPr>
        <p:txBody>
          <a:bodyPr/>
          <a:lstStyle/>
          <a:p>
            <a:r>
              <a:rPr lang="en-GB" sz="3600" b="1" dirty="0">
                <a:solidFill>
                  <a:schemeClr val="tx1"/>
                </a:solidFill>
                <a:latin typeface="Times New Roman" panose="02020603050405020304" pitchFamily="18" charset="0"/>
                <a:cs typeface="Times New Roman" panose="02020603050405020304" pitchFamily="18" charset="0"/>
              </a:rPr>
              <a:t>Article 15 </a:t>
            </a:r>
            <a:r>
              <a:rPr lang="en-GB" sz="3600" b="1" dirty="0" smtClean="0">
                <a:solidFill>
                  <a:schemeClr val="tx1"/>
                </a:solidFill>
                <a:latin typeface="Times New Roman" panose="02020603050405020304" pitchFamily="18" charset="0"/>
                <a:cs typeface="Times New Roman" panose="02020603050405020304" pitchFamily="18" charset="0"/>
              </a:rPr>
              <a:t>of the </a:t>
            </a:r>
            <a:r>
              <a:rPr lang="en-GB" altLang="fi-FI" sz="3600" b="1" dirty="0">
                <a:solidFill>
                  <a:schemeClr val="tx1"/>
                </a:solidFill>
                <a:latin typeface="Times New Roman" panose="02020603050405020304" pitchFamily="18" charset="0"/>
                <a:cs typeface="Times New Roman" panose="02020603050405020304" pitchFamily="18" charset="0"/>
              </a:rPr>
              <a:t>European Social Charter </a:t>
            </a:r>
            <a:r>
              <a:rPr lang="en-GB" sz="3600" b="1" dirty="0" smtClean="0">
                <a:solidFill>
                  <a:schemeClr val="tx1"/>
                </a:solidFill>
                <a:latin typeface="Times New Roman" panose="02020603050405020304" pitchFamily="18" charset="0"/>
                <a:cs typeface="Times New Roman" panose="02020603050405020304" pitchFamily="18" charset="0"/>
              </a:rPr>
              <a:t> </a:t>
            </a:r>
            <a:endParaRPr lang="en-GB" sz="3600" b="1"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323528" y="1736812"/>
            <a:ext cx="8496944" cy="4788532"/>
          </a:xfrm>
        </p:spPr>
        <p:txBody>
          <a:bodyPr/>
          <a:lstStyle/>
          <a:p>
            <a:pPr marL="0" indent="0" algn="ctr">
              <a:buNone/>
            </a:pPr>
            <a:r>
              <a:rPr lang="en-GB" sz="1600" b="1" dirty="0" smtClean="0">
                <a:latin typeface="Times New Roman" panose="02020603050405020304" pitchFamily="18" charset="0"/>
                <a:cs typeface="Times New Roman" panose="02020603050405020304" pitchFamily="18" charset="0"/>
              </a:rPr>
              <a:t>The right of </a:t>
            </a:r>
            <a:r>
              <a:rPr lang="en-GB" sz="1600" b="1" dirty="0">
                <a:latin typeface="Times New Roman" panose="02020603050405020304" pitchFamily="18" charset="0"/>
                <a:cs typeface="Times New Roman" panose="02020603050405020304" pitchFamily="18" charset="0"/>
              </a:rPr>
              <a:t>persons </a:t>
            </a:r>
            <a:r>
              <a:rPr lang="en-GB" sz="1600" b="1" dirty="0" smtClean="0">
                <a:latin typeface="Times New Roman" panose="02020603050405020304" pitchFamily="18" charset="0"/>
                <a:cs typeface="Times New Roman" panose="02020603050405020304" pitchFamily="18" charset="0"/>
              </a:rPr>
              <a:t>with disabilities to </a:t>
            </a:r>
            <a:r>
              <a:rPr lang="en-GB" sz="1600" b="1" dirty="0">
                <a:latin typeface="Times New Roman" panose="02020603050405020304" pitchFamily="18" charset="0"/>
                <a:cs typeface="Times New Roman" panose="02020603050405020304" pitchFamily="18" charset="0"/>
              </a:rPr>
              <a:t>independence, </a:t>
            </a:r>
            <a:r>
              <a:rPr lang="en-GB" sz="1600" b="1" dirty="0" smtClean="0">
                <a:latin typeface="Times New Roman" panose="02020603050405020304" pitchFamily="18" charset="0"/>
                <a:cs typeface="Times New Roman" panose="02020603050405020304" pitchFamily="18" charset="0"/>
              </a:rPr>
              <a:t>social integration and </a:t>
            </a:r>
            <a:r>
              <a:rPr lang="en-GB" sz="1600" b="1" dirty="0">
                <a:latin typeface="Times New Roman" panose="02020603050405020304" pitchFamily="18" charset="0"/>
                <a:cs typeface="Times New Roman" panose="02020603050405020304" pitchFamily="18" charset="0"/>
              </a:rPr>
              <a:t>participation in the life of </a:t>
            </a:r>
            <a:r>
              <a:rPr lang="en-GB" sz="1600" b="1" dirty="0" smtClean="0">
                <a:latin typeface="Times New Roman" panose="02020603050405020304" pitchFamily="18" charset="0"/>
                <a:cs typeface="Times New Roman" panose="02020603050405020304" pitchFamily="18" charset="0"/>
              </a:rPr>
              <a:t>the community </a:t>
            </a:r>
          </a:p>
          <a:p>
            <a:pPr marL="0" indent="0" algn="just">
              <a:buNone/>
            </a:pPr>
            <a:r>
              <a:rPr lang="en-GB" sz="1600" i="1" dirty="0" smtClean="0">
                <a:latin typeface="Times New Roman" panose="02020603050405020304" pitchFamily="18" charset="0"/>
                <a:cs typeface="Times New Roman" panose="02020603050405020304" pitchFamily="18" charset="0"/>
              </a:rPr>
              <a:t>With </a:t>
            </a:r>
            <a:r>
              <a:rPr lang="en-GB" sz="1600" i="1" dirty="0">
                <a:latin typeface="Times New Roman" panose="02020603050405020304" pitchFamily="18" charset="0"/>
                <a:cs typeface="Times New Roman" panose="02020603050405020304" pitchFamily="18" charset="0"/>
              </a:rPr>
              <a:t>a view to ensuring </a:t>
            </a:r>
            <a:r>
              <a:rPr lang="en-GB" sz="1600" i="1" dirty="0" smtClean="0">
                <a:latin typeface="Times New Roman" panose="02020603050405020304" pitchFamily="18" charset="0"/>
                <a:cs typeface="Times New Roman" panose="02020603050405020304" pitchFamily="18" charset="0"/>
              </a:rPr>
              <a:t>to </a:t>
            </a:r>
            <a:r>
              <a:rPr lang="en-GB" sz="1600" i="1" dirty="0">
                <a:latin typeface="Times New Roman" panose="02020603050405020304" pitchFamily="18" charset="0"/>
                <a:cs typeface="Times New Roman" panose="02020603050405020304" pitchFamily="18" charset="0"/>
              </a:rPr>
              <a:t>persons </a:t>
            </a:r>
            <a:r>
              <a:rPr lang="en-GB" sz="1600" i="1" dirty="0" smtClean="0">
                <a:latin typeface="Times New Roman" panose="02020603050405020304" pitchFamily="18" charset="0"/>
                <a:cs typeface="Times New Roman" panose="02020603050405020304" pitchFamily="18" charset="0"/>
              </a:rPr>
              <a:t>with </a:t>
            </a:r>
            <a:r>
              <a:rPr lang="en-GB" sz="1600" i="1" dirty="0">
                <a:latin typeface="Times New Roman" panose="02020603050405020304" pitchFamily="18" charset="0"/>
                <a:cs typeface="Times New Roman" panose="02020603050405020304" pitchFamily="18" charset="0"/>
              </a:rPr>
              <a:t>disabilities, </a:t>
            </a:r>
            <a:r>
              <a:rPr lang="en-GB" sz="1600" i="1" dirty="0" smtClean="0">
                <a:latin typeface="Times New Roman" panose="02020603050405020304" pitchFamily="18" charset="0"/>
                <a:cs typeface="Times New Roman" panose="02020603050405020304" pitchFamily="18" charset="0"/>
              </a:rPr>
              <a:t>irrespective </a:t>
            </a:r>
            <a:r>
              <a:rPr lang="en-GB" sz="1600" i="1" dirty="0">
                <a:latin typeface="Times New Roman" panose="02020603050405020304" pitchFamily="18" charset="0"/>
                <a:cs typeface="Times New Roman" panose="02020603050405020304" pitchFamily="18" charset="0"/>
              </a:rPr>
              <a:t>of age and the nature </a:t>
            </a:r>
            <a:r>
              <a:rPr lang="en-GB" sz="1600" i="1" dirty="0" smtClean="0">
                <a:latin typeface="Times New Roman" panose="02020603050405020304" pitchFamily="18" charset="0"/>
                <a:cs typeface="Times New Roman" panose="02020603050405020304" pitchFamily="18" charset="0"/>
              </a:rPr>
              <a:t>and origin </a:t>
            </a:r>
            <a:r>
              <a:rPr lang="en-GB" sz="1600" i="1" dirty="0">
                <a:latin typeface="Times New Roman" panose="02020603050405020304" pitchFamily="18" charset="0"/>
                <a:cs typeface="Times New Roman" panose="02020603050405020304" pitchFamily="18" charset="0"/>
              </a:rPr>
              <a:t>of their disabilities, the effective exercise of the right to </a:t>
            </a:r>
            <a:r>
              <a:rPr lang="en-GB" sz="1600" b="1" i="1" dirty="0">
                <a:latin typeface="Times New Roman" panose="02020603050405020304" pitchFamily="18" charset="0"/>
                <a:cs typeface="Times New Roman" panose="02020603050405020304" pitchFamily="18" charset="0"/>
              </a:rPr>
              <a:t>independence</a:t>
            </a:r>
            <a:r>
              <a:rPr lang="en-GB" sz="1600" i="1" dirty="0">
                <a:latin typeface="Times New Roman" panose="02020603050405020304" pitchFamily="18" charset="0"/>
                <a:cs typeface="Times New Roman" panose="02020603050405020304" pitchFamily="18" charset="0"/>
              </a:rPr>
              <a:t>, </a:t>
            </a:r>
            <a:r>
              <a:rPr lang="en-GB" sz="1600" b="1" i="1" dirty="0">
                <a:latin typeface="Times New Roman" panose="02020603050405020304" pitchFamily="18" charset="0"/>
                <a:cs typeface="Times New Roman" panose="02020603050405020304" pitchFamily="18" charset="0"/>
              </a:rPr>
              <a:t>social </a:t>
            </a:r>
            <a:r>
              <a:rPr lang="en-GB" sz="1600" b="1" i="1" dirty="0" smtClean="0">
                <a:latin typeface="Times New Roman" panose="02020603050405020304" pitchFamily="18" charset="0"/>
                <a:cs typeface="Times New Roman" panose="02020603050405020304" pitchFamily="18" charset="0"/>
              </a:rPr>
              <a:t>integration </a:t>
            </a:r>
            <a:r>
              <a:rPr lang="en-GB" sz="1600" i="1" dirty="0" smtClean="0">
                <a:latin typeface="Times New Roman" panose="02020603050405020304" pitchFamily="18" charset="0"/>
                <a:cs typeface="Times New Roman" panose="02020603050405020304" pitchFamily="18" charset="0"/>
              </a:rPr>
              <a:t>and </a:t>
            </a:r>
            <a:r>
              <a:rPr lang="en-GB" sz="1600" b="1" i="1" dirty="0">
                <a:latin typeface="Times New Roman" panose="02020603050405020304" pitchFamily="18" charset="0"/>
                <a:cs typeface="Times New Roman" panose="02020603050405020304" pitchFamily="18" charset="0"/>
              </a:rPr>
              <a:t>participation in the life of the community</a:t>
            </a:r>
            <a:r>
              <a:rPr lang="en-GB" sz="1600" i="1" dirty="0">
                <a:latin typeface="Times New Roman" panose="02020603050405020304" pitchFamily="18" charset="0"/>
                <a:cs typeface="Times New Roman" panose="02020603050405020304" pitchFamily="18" charset="0"/>
              </a:rPr>
              <a:t>, the Parties undertake, in particular:</a:t>
            </a:r>
          </a:p>
          <a:p>
            <a:pPr algn="just">
              <a:buFont typeface="+mj-lt"/>
              <a:buAutoNum type="arabicPeriod"/>
            </a:pPr>
            <a:r>
              <a:rPr lang="en-GB" sz="1600" dirty="0" smtClean="0">
                <a:latin typeface="Times New Roman" panose="02020603050405020304" pitchFamily="18" charset="0"/>
                <a:cs typeface="Times New Roman" panose="02020603050405020304" pitchFamily="18" charset="0"/>
              </a:rPr>
              <a:t>to </a:t>
            </a:r>
            <a:r>
              <a:rPr lang="en-GB" sz="1600" dirty="0">
                <a:latin typeface="Times New Roman" panose="02020603050405020304" pitchFamily="18" charset="0"/>
                <a:cs typeface="Times New Roman" panose="02020603050405020304" pitchFamily="18" charset="0"/>
              </a:rPr>
              <a:t>take the necessary </a:t>
            </a:r>
            <a:r>
              <a:rPr lang="en-GB" sz="1600" dirty="0" smtClean="0">
                <a:latin typeface="Times New Roman" panose="02020603050405020304" pitchFamily="18" charset="0"/>
                <a:cs typeface="Times New Roman" panose="02020603050405020304" pitchFamily="18" charset="0"/>
              </a:rPr>
              <a:t>measures to </a:t>
            </a:r>
            <a:r>
              <a:rPr lang="en-GB" sz="1600" dirty="0">
                <a:latin typeface="Times New Roman" panose="02020603050405020304" pitchFamily="18" charset="0"/>
                <a:cs typeface="Times New Roman" panose="02020603050405020304" pitchFamily="18" charset="0"/>
              </a:rPr>
              <a:t>provide persons </a:t>
            </a:r>
            <a:r>
              <a:rPr lang="en-GB" sz="1600" dirty="0" smtClean="0">
                <a:latin typeface="Times New Roman" panose="02020603050405020304" pitchFamily="18" charset="0"/>
                <a:cs typeface="Times New Roman" panose="02020603050405020304" pitchFamily="18" charset="0"/>
              </a:rPr>
              <a:t>with </a:t>
            </a:r>
            <a:r>
              <a:rPr lang="en-GB" sz="1600" dirty="0">
                <a:latin typeface="Times New Roman" panose="02020603050405020304" pitchFamily="18" charset="0"/>
                <a:cs typeface="Times New Roman" panose="02020603050405020304" pitchFamily="18" charset="0"/>
              </a:rPr>
              <a:t>disabilities </a:t>
            </a:r>
            <a:r>
              <a:rPr lang="en-GB" sz="1600" dirty="0" smtClean="0">
                <a:latin typeface="Times New Roman" panose="02020603050405020304" pitchFamily="18" charset="0"/>
                <a:cs typeface="Times New Roman" panose="02020603050405020304" pitchFamily="18" charset="0"/>
              </a:rPr>
              <a:t>with </a:t>
            </a:r>
            <a:r>
              <a:rPr lang="en-GB" sz="1600" b="1" dirty="0">
                <a:latin typeface="Times New Roman" panose="02020603050405020304" pitchFamily="18" charset="0"/>
                <a:cs typeface="Times New Roman" panose="02020603050405020304" pitchFamily="18" charset="0"/>
              </a:rPr>
              <a:t>guidance, </a:t>
            </a:r>
            <a:r>
              <a:rPr lang="en-GB" sz="1600" b="1" dirty="0" smtClean="0">
                <a:latin typeface="Times New Roman" panose="02020603050405020304" pitchFamily="18" charset="0"/>
                <a:cs typeface="Times New Roman" panose="02020603050405020304" pitchFamily="18" charset="0"/>
              </a:rPr>
              <a:t>education and vocational </a:t>
            </a:r>
            <a:r>
              <a:rPr lang="en-GB" sz="1600" b="1" dirty="0">
                <a:latin typeface="Times New Roman" panose="02020603050405020304" pitchFamily="18" charset="0"/>
                <a:cs typeface="Times New Roman" panose="02020603050405020304" pitchFamily="18" charset="0"/>
              </a:rPr>
              <a:t>training</a:t>
            </a:r>
            <a:r>
              <a:rPr lang="en-GB" sz="1600" dirty="0">
                <a:latin typeface="Times New Roman" panose="02020603050405020304" pitchFamily="18" charset="0"/>
                <a:cs typeface="Times New Roman" panose="02020603050405020304" pitchFamily="18" charset="0"/>
              </a:rPr>
              <a:t> in the framework of general schemes </a:t>
            </a:r>
            <a:r>
              <a:rPr lang="en-GB" sz="1600" dirty="0" smtClean="0">
                <a:latin typeface="Times New Roman" panose="02020603050405020304" pitchFamily="18" charset="0"/>
                <a:cs typeface="Times New Roman" panose="02020603050405020304" pitchFamily="18" charset="0"/>
              </a:rPr>
              <a:t>wherever </a:t>
            </a:r>
            <a:r>
              <a:rPr lang="en-GB" sz="1600" dirty="0">
                <a:latin typeface="Times New Roman" panose="02020603050405020304" pitchFamily="18" charset="0"/>
                <a:cs typeface="Times New Roman" panose="02020603050405020304" pitchFamily="18" charset="0"/>
              </a:rPr>
              <a:t>possible or, where this </a:t>
            </a:r>
            <a:r>
              <a:rPr lang="en-GB" sz="1600" dirty="0" smtClean="0">
                <a:latin typeface="Times New Roman" panose="02020603050405020304" pitchFamily="18" charset="0"/>
                <a:cs typeface="Times New Roman" panose="02020603050405020304" pitchFamily="18" charset="0"/>
              </a:rPr>
              <a:t>is </a:t>
            </a:r>
            <a:r>
              <a:rPr lang="en-GB" sz="1600" dirty="0">
                <a:latin typeface="Times New Roman" panose="02020603050405020304" pitchFamily="18" charset="0"/>
                <a:cs typeface="Times New Roman" panose="02020603050405020304" pitchFamily="18" charset="0"/>
              </a:rPr>
              <a:t>not possible, through specialised bodies, public or private; </a:t>
            </a:r>
          </a:p>
          <a:p>
            <a:pPr algn="just">
              <a:buFont typeface="+mj-lt"/>
              <a:buAutoNum type="arabicPeriod"/>
            </a:pPr>
            <a:r>
              <a:rPr lang="en-GB" sz="1600" dirty="0">
                <a:latin typeface="Times New Roman" panose="02020603050405020304" pitchFamily="18" charset="0"/>
                <a:cs typeface="Times New Roman" panose="02020603050405020304" pitchFamily="18" charset="0"/>
              </a:rPr>
              <a:t>to promote their access to </a:t>
            </a:r>
            <a:r>
              <a:rPr lang="en-GB" sz="1600" b="1" dirty="0">
                <a:latin typeface="Times New Roman" panose="02020603050405020304" pitchFamily="18" charset="0"/>
                <a:cs typeface="Times New Roman" panose="02020603050405020304" pitchFamily="18" charset="0"/>
              </a:rPr>
              <a:t>employment</a:t>
            </a:r>
            <a:r>
              <a:rPr lang="en-GB" sz="1600" dirty="0">
                <a:latin typeface="Times New Roman" panose="02020603050405020304" pitchFamily="18" charset="0"/>
                <a:cs typeface="Times New Roman" panose="02020603050405020304" pitchFamily="18" charset="0"/>
              </a:rPr>
              <a:t> through all measures tending to encourage employers </a:t>
            </a:r>
            <a:r>
              <a:rPr lang="en-GB" sz="1600" dirty="0" smtClean="0">
                <a:latin typeface="Times New Roman" panose="02020603050405020304" pitchFamily="18" charset="0"/>
                <a:cs typeface="Times New Roman" panose="02020603050405020304" pitchFamily="18" charset="0"/>
              </a:rPr>
              <a:t>to </a:t>
            </a:r>
            <a:r>
              <a:rPr lang="en-GB" sz="1600" dirty="0">
                <a:latin typeface="Times New Roman" panose="02020603050405020304" pitchFamily="18" charset="0"/>
                <a:cs typeface="Times New Roman" panose="02020603050405020304" pitchFamily="18" charset="0"/>
              </a:rPr>
              <a:t>hire and keep in employment </a:t>
            </a:r>
            <a:r>
              <a:rPr lang="en-GB" sz="1600" dirty="0" smtClean="0">
                <a:latin typeface="Times New Roman" panose="02020603050405020304" pitchFamily="18" charset="0"/>
                <a:cs typeface="Times New Roman" panose="02020603050405020304" pitchFamily="18" charset="0"/>
              </a:rPr>
              <a:t>persons with </a:t>
            </a:r>
            <a:r>
              <a:rPr lang="en-GB" sz="1600" dirty="0">
                <a:latin typeface="Times New Roman" panose="02020603050405020304" pitchFamily="18" charset="0"/>
                <a:cs typeface="Times New Roman" panose="02020603050405020304" pitchFamily="18" charset="0"/>
              </a:rPr>
              <a:t>disabilities </a:t>
            </a:r>
            <a:r>
              <a:rPr lang="en-GB" sz="1600" dirty="0" smtClean="0">
                <a:latin typeface="Times New Roman" panose="02020603050405020304" pitchFamily="18" charset="0"/>
                <a:cs typeface="Times New Roman" panose="02020603050405020304" pitchFamily="18" charset="0"/>
              </a:rPr>
              <a:t>in </a:t>
            </a:r>
            <a:r>
              <a:rPr lang="en-GB" sz="1600" dirty="0">
                <a:latin typeface="Times New Roman" panose="02020603050405020304" pitchFamily="18" charset="0"/>
                <a:cs typeface="Times New Roman" panose="02020603050405020304" pitchFamily="18" charset="0"/>
              </a:rPr>
              <a:t>the ordinary </a:t>
            </a:r>
            <a:r>
              <a:rPr lang="en-GB" sz="1600" dirty="0" smtClean="0">
                <a:latin typeface="Times New Roman" panose="02020603050405020304" pitchFamily="18" charset="0"/>
                <a:cs typeface="Times New Roman" panose="02020603050405020304" pitchFamily="18" charset="0"/>
              </a:rPr>
              <a:t>working environment and </a:t>
            </a:r>
            <a:r>
              <a:rPr lang="en-GB" sz="1600" dirty="0">
                <a:latin typeface="Times New Roman" panose="02020603050405020304" pitchFamily="18" charset="0"/>
                <a:cs typeface="Times New Roman" panose="02020603050405020304" pitchFamily="18" charset="0"/>
              </a:rPr>
              <a:t>to adjust the working conditions to the needs of the disabled or, </a:t>
            </a:r>
            <a:r>
              <a:rPr lang="en-GB" sz="1600" dirty="0" smtClean="0">
                <a:latin typeface="Times New Roman" panose="02020603050405020304" pitchFamily="18" charset="0"/>
                <a:cs typeface="Times New Roman" panose="02020603050405020304" pitchFamily="18" charset="0"/>
              </a:rPr>
              <a:t>where </a:t>
            </a:r>
            <a:r>
              <a:rPr lang="en-GB" sz="1600" dirty="0">
                <a:latin typeface="Times New Roman" panose="02020603050405020304" pitchFamily="18" charset="0"/>
                <a:cs typeface="Times New Roman" panose="02020603050405020304" pitchFamily="18" charset="0"/>
              </a:rPr>
              <a:t>this is not possible </a:t>
            </a:r>
            <a:r>
              <a:rPr lang="en-GB" sz="1600" dirty="0" smtClean="0">
                <a:latin typeface="Times New Roman" panose="02020603050405020304" pitchFamily="18" charset="0"/>
                <a:cs typeface="Times New Roman" panose="02020603050405020304" pitchFamily="18" charset="0"/>
              </a:rPr>
              <a:t>by </a:t>
            </a:r>
            <a:r>
              <a:rPr lang="en-GB" sz="1600" dirty="0">
                <a:latin typeface="Times New Roman" panose="02020603050405020304" pitchFamily="18" charset="0"/>
                <a:cs typeface="Times New Roman" panose="02020603050405020304" pitchFamily="18" charset="0"/>
              </a:rPr>
              <a:t>reason of the disability, </a:t>
            </a:r>
            <a:r>
              <a:rPr lang="en-GB" sz="1600" dirty="0" smtClean="0">
                <a:latin typeface="Times New Roman" panose="02020603050405020304" pitchFamily="18" charset="0"/>
                <a:cs typeface="Times New Roman" panose="02020603050405020304" pitchFamily="18" charset="0"/>
              </a:rPr>
              <a:t>by </a:t>
            </a:r>
            <a:r>
              <a:rPr lang="en-GB" sz="1600" dirty="0">
                <a:latin typeface="Times New Roman" panose="02020603050405020304" pitchFamily="18" charset="0"/>
                <a:cs typeface="Times New Roman" panose="02020603050405020304" pitchFamily="18" charset="0"/>
              </a:rPr>
              <a:t>arranging for or creating sheltered employment according to the </a:t>
            </a:r>
            <a:r>
              <a:rPr lang="en-GB" sz="1600" dirty="0" smtClean="0">
                <a:latin typeface="Times New Roman" panose="02020603050405020304" pitchFamily="18" charset="0"/>
                <a:cs typeface="Times New Roman" panose="02020603050405020304" pitchFamily="18" charset="0"/>
              </a:rPr>
              <a:t>level </a:t>
            </a:r>
            <a:r>
              <a:rPr lang="en-GB" sz="1600" dirty="0">
                <a:latin typeface="Times New Roman" panose="02020603050405020304" pitchFamily="18" charset="0"/>
                <a:cs typeface="Times New Roman" panose="02020603050405020304" pitchFamily="18" charset="0"/>
              </a:rPr>
              <a:t>of disability. </a:t>
            </a:r>
            <a:r>
              <a:rPr lang="en-GB" sz="1600" dirty="0" smtClean="0">
                <a:latin typeface="Times New Roman" panose="02020603050405020304" pitchFamily="18" charset="0"/>
                <a:cs typeface="Times New Roman" panose="02020603050405020304" pitchFamily="18" charset="0"/>
              </a:rPr>
              <a:t>In </a:t>
            </a:r>
            <a:r>
              <a:rPr lang="en-GB" sz="1600" dirty="0">
                <a:latin typeface="Times New Roman" panose="02020603050405020304" pitchFamily="18" charset="0"/>
                <a:cs typeface="Times New Roman" panose="02020603050405020304" pitchFamily="18" charset="0"/>
              </a:rPr>
              <a:t>certain </a:t>
            </a:r>
            <a:r>
              <a:rPr lang="en-GB" sz="1600" dirty="0" smtClean="0">
                <a:latin typeface="Times New Roman" panose="02020603050405020304" pitchFamily="18" charset="0"/>
                <a:cs typeface="Times New Roman" panose="02020603050405020304" pitchFamily="18" charset="0"/>
              </a:rPr>
              <a:t>cases</a:t>
            </a:r>
            <a:r>
              <a:rPr lang="en-GB" sz="1600" dirty="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such </a:t>
            </a:r>
            <a:r>
              <a:rPr lang="en-GB" sz="1600" dirty="0">
                <a:latin typeface="Times New Roman" panose="02020603050405020304" pitchFamily="18" charset="0"/>
                <a:cs typeface="Times New Roman" panose="02020603050405020304" pitchFamily="18" charset="0"/>
              </a:rPr>
              <a:t>measures </a:t>
            </a:r>
            <a:r>
              <a:rPr lang="en-GB" sz="1600" dirty="0" smtClean="0">
                <a:latin typeface="Times New Roman" panose="02020603050405020304" pitchFamily="18" charset="0"/>
                <a:cs typeface="Times New Roman" panose="02020603050405020304" pitchFamily="18" charset="0"/>
              </a:rPr>
              <a:t>may </a:t>
            </a:r>
            <a:r>
              <a:rPr lang="en-GB" sz="1600" dirty="0">
                <a:latin typeface="Times New Roman" panose="02020603050405020304" pitchFamily="18" charset="0"/>
                <a:cs typeface="Times New Roman" panose="02020603050405020304" pitchFamily="18" charset="0"/>
              </a:rPr>
              <a:t>require </a:t>
            </a:r>
            <a:r>
              <a:rPr lang="en-GB" sz="1600" dirty="0" smtClean="0">
                <a:latin typeface="Times New Roman" panose="02020603050405020304" pitchFamily="18" charset="0"/>
                <a:cs typeface="Times New Roman" panose="02020603050405020304" pitchFamily="18" charset="0"/>
              </a:rPr>
              <a:t>recourse to </a:t>
            </a:r>
            <a:r>
              <a:rPr lang="en-GB" sz="1600" dirty="0">
                <a:latin typeface="Times New Roman" panose="02020603050405020304" pitchFamily="18" charset="0"/>
                <a:cs typeface="Times New Roman" panose="02020603050405020304" pitchFamily="18" charset="0"/>
              </a:rPr>
              <a:t>specialised </a:t>
            </a:r>
            <a:r>
              <a:rPr lang="en-GB" sz="1600" dirty="0" smtClean="0">
                <a:latin typeface="Times New Roman" panose="02020603050405020304" pitchFamily="18" charset="0"/>
                <a:cs typeface="Times New Roman" panose="02020603050405020304" pitchFamily="18" charset="0"/>
              </a:rPr>
              <a:t>placement </a:t>
            </a:r>
            <a:r>
              <a:rPr lang="en-GB" sz="1600" dirty="0">
                <a:latin typeface="Times New Roman" panose="02020603050405020304" pitchFamily="18" charset="0"/>
                <a:cs typeface="Times New Roman" panose="02020603050405020304" pitchFamily="18" charset="0"/>
              </a:rPr>
              <a:t>and support services; </a:t>
            </a:r>
            <a:endParaRPr lang="en-GB" sz="1600" dirty="0" smtClean="0">
              <a:latin typeface="Times New Roman" panose="02020603050405020304" pitchFamily="18" charset="0"/>
              <a:cs typeface="Times New Roman" panose="02020603050405020304" pitchFamily="18" charset="0"/>
            </a:endParaRPr>
          </a:p>
          <a:p>
            <a:pPr algn="just">
              <a:buFont typeface="+mj-lt"/>
              <a:buAutoNum type="arabicPeriod"/>
            </a:pPr>
            <a:r>
              <a:rPr lang="en-GB" sz="1600" dirty="0" smtClean="0">
                <a:latin typeface="Times New Roman" panose="02020603050405020304" pitchFamily="18" charset="0"/>
                <a:cs typeface="Times New Roman" panose="02020603050405020304" pitchFamily="18" charset="0"/>
              </a:rPr>
              <a:t>to </a:t>
            </a:r>
            <a:r>
              <a:rPr lang="en-GB" sz="1600" dirty="0">
                <a:latin typeface="Times New Roman" panose="02020603050405020304" pitchFamily="18" charset="0"/>
                <a:cs typeface="Times New Roman" panose="02020603050405020304" pitchFamily="18" charset="0"/>
              </a:rPr>
              <a:t>promote </a:t>
            </a:r>
            <a:r>
              <a:rPr lang="en-GB" sz="1600" dirty="0" smtClean="0">
                <a:latin typeface="Times New Roman" panose="02020603050405020304" pitchFamily="18" charset="0"/>
                <a:cs typeface="Times New Roman" panose="02020603050405020304" pitchFamily="18" charset="0"/>
              </a:rPr>
              <a:t>their </a:t>
            </a:r>
            <a:r>
              <a:rPr lang="en-GB" sz="1600" dirty="0">
                <a:latin typeface="Times New Roman" panose="02020603050405020304" pitchFamily="18" charset="0"/>
                <a:cs typeface="Times New Roman" panose="02020603050405020304" pitchFamily="18" charset="0"/>
              </a:rPr>
              <a:t>full </a:t>
            </a:r>
            <a:r>
              <a:rPr lang="en-GB" sz="1600" b="1" dirty="0">
                <a:latin typeface="Times New Roman" panose="02020603050405020304" pitchFamily="18" charset="0"/>
                <a:cs typeface="Times New Roman" panose="02020603050405020304" pitchFamily="18" charset="0"/>
              </a:rPr>
              <a:t>social integration and participation in the life of the community </a:t>
            </a:r>
            <a:r>
              <a:rPr lang="en-GB" sz="1600" dirty="0">
                <a:latin typeface="Times New Roman" panose="02020603050405020304" pitchFamily="18" charset="0"/>
                <a:cs typeface="Times New Roman" panose="02020603050405020304" pitchFamily="18" charset="0"/>
              </a:rPr>
              <a:t>in particular </a:t>
            </a:r>
            <a:r>
              <a:rPr lang="en-GB" sz="1600" dirty="0" smtClean="0">
                <a:latin typeface="Times New Roman" panose="02020603050405020304" pitchFamily="18" charset="0"/>
                <a:cs typeface="Times New Roman" panose="02020603050405020304" pitchFamily="18" charset="0"/>
              </a:rPr>
              <a:t>through measures</a:t>
            </a:r>
            <a:r>
              <a:rPr lang="en-GB" sz="1600" dirty="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including technical aids</a:t>
            </a:r>
            <a:r>
              <a:rPr lang="en-GB" sz="1600" dirty="0">
                <a:latin typeface="Times New Roman" panose="02020603050405020304" pitchFamily="18" charset="0"/>
                <a:cs typeface="Times New Roman" panose="02020603050405020304" pitchFamily="18" charset="0"/>
              </a:rPr>
              <a:t>, aiming </a:t>
            </a:r>
            <a:r>
              <a:rPr lang="en-GB" sz="1600" dirty="0" smtClean="0">
                <a:latin typeface="Times New Roman" panose="02020603050405020304" pitchFamily="18" charset="0"/>
                <a:cs typeface="Times New Roman" panose="02020603050405020304" pitchFamily="18" charset="0"/>
              </a:rPr>
              <a:t>to </a:t>
            </a:r>
            <a:r>
              <a:rPr lang="en-GB" sz="1600" dirty="0">
                <a:latin typeface="Times New Roman" panose="02020603050405020304" pitchFamily="18" charset="0"/>
                <a:cs typeface="Times New Roman" panose="02020603050405020304" pitchFamily="18" charset="0"/>
              </a:rPr>
              <a:t>overcome </a:t>
            </a:r>
            <a:r>
              <a:rPr lang="en-GB" sz="1600" dirty="0" smtClean="0">
                <a:latin typeface="Times New Roman" panose="02020603050405020304" pitchFamily="18" charset="0"/>
                <a:cs typeface="Times New Roman" panose="02020603050405020304" pitchFamily="18" charset="0"/>
              </a:rPr>
              <a:t>barriers to </a:t>
            </a:r>
            <a:r>
              <a:rPr lang="en-GB" sz="1600" dirty="0">
                <a:latin typeface="Times New Roman" panose="02020603050405020304" pitchFamily="18" charset="0"/>
                <a:cs typeface="Times New Roman" panose="02020603050405020304" pitchFamily="18" charset="0"/>
              </a:rPr>
              <a:t>communication </a:t>
            </a:r>
            <a:r>
              <a:rPr lang="en-GB" sz="1600" dirty="0" smtClean="0">
                <a:latin typeface="Times New Roman" panose="02020603050405020304" pitchFamily="18" charset="0"/>
                <a:cs typeface="Times New Roman" panose="02020603050405020304" pitchFamily="18" charset="0"/>
              </a:rPr>
              <a:t>and </a:t>
            </a:r>
            <a:r>
              <a:rPr lang="en-GB" sz="1600" dirty="0">
                <a:latin typeface="Times New Roman" panose="02020603050405020304" pitchFamily="18" charset="0"/>
                <a:cs typeface="Times New Roman" panose="02020603050405020304" pitchFamily="18" charset="0"/>
              </a:rPr>
              <a:t>mobility and </a:t>
            </a:r>
            <a:r>
              <a:rPr lang="en-GB" sz="1600" dirty="0" smtClean="0">
                <a:latin typeface="Times New Roman" panose="02020603050405020304" pitchFamily="18" charset="0"/>
                <a:cs typeface="Times New Roman" panose="02020603050405020304" pitchFamily="18" charset="0"/>
              </a:rPr>
              <a:t>enabling </a:t>
            </a:r>
            <a:r>
              <a:rPr lang="en-GB" sz="1600" dirty="0">
                <a:latin typeface="Times New Roman" panose="02020603050405020304" pitchFamily="18" charset="0"/>
                <a:cs typeface="Times New Roman" panose="02020603050405020304" pitchFamily="18" charset="0"/>
              </a:rPr>
              <a:t>access to transport, housing, cultural activities </a:t>
            </a:r>
            <a:r>
              <a:rPr lang="en-GB" sz="1600" dirty="0" smtClean="0">
                <a:latin typeface="Times New Roman" panose="02020603050405020304" pitchFamily="18" charset="0"/>
                <a:cs typeface="Times New Roman" panose="02020603050405020304" pitchFamily="18" charset="0"/>
              </a:rPr>
              <a:t>and </a:t>
            </a:r>
            <a:r>
              <a:rPr lang="en-GB" sz="1600" dirty="0">
                <a:latin typeface="Times New Roman" panose="02020603050405020304" pitchFamily="18" charset="0"/>
                <a:cs typeface="Times New Roman" panose="02020603050405020304" pitchFamily="18" charset="0"/>
              </a:rPr>
              <a:t>leisure. </a:t>
            </a:r>
          </a:p>
          <a:p>
            <a:endParaRPr lang="en-GB" sz="1200" dirty="0"/>
          </a:p>
        </p:txBody>
      </p:sp>
    </p:spTree>
    <p:extLst>
      <p:ext uri="{BB962C8B-B14F-4D97-AF65-F5344CB8AC3E}">
        <p14:creationId xmlns:p14="http://schemas.microsoft.com/office/powerpoint/2010/main" xmlns="" val="3205628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08" y="944724"/>
            <a:ext cx="8856984" cy="828092"/>
          </a:xfrm>
        </p:spPr>
        <p:txBody>
          <a:bodyPr/>
          <a:lstStyle/>
          <a:p>
            <a:r>
              <a:rPr lang="en-GB" sz="3600" b="1" dirty="0">
                <a:solidFill>
                  <a:schemeClr val="tx1"/>
                </a:solidFill>
                <a:latin typeface="Times New Roman" panose="02020603050405020304" pitchFamily="18" charset="0"/>
                <a:cs typeface="Times New Roman" panose="02020603050405020304" pitchFamily="18" charset="0"/>
              </a:rPr>
              <a:t>Article 15 </a:t>
            </a:r>
            <a:r>
              <a:rPr lang="en-GB" sz="3600" b="1" dirty="0" smtClean="0">
                <a:solidFill>
                  <a:schemeClr val="tx1"/>
                </a:solidFill>
                <a:latin typeface="Times New Roman" panose="02020603050405020304" pitchFamily="18" charset="0"/>
                <a:cs typeface="Times New Roman" panose="02020603050405020304" pitchFamily="18" charset="0"/>
              </a:rPr>
              <a:t>of the </a:t>
            </a:r>
            <a:r>
              <a:rPr lang="en-GB" altLang="fi-FI" sz="3600" b="1" dirty="0">
                <a:solidFill>
                  <a:schemeClr val="tx1"/>
                </a:solidFill>
                <a:latin typeface="Times New Roman" panose="02020603050405020304" pitchFamily="18" charset="0"/>
                <a:cs typeface="Times New Roman" panose="02020603050405020304" pitchFamily="18" charset="0"/>
              </a:rPr>
              <a:t>European Social Charter </a:t>
            </a:r>
            <a:r>
              <a:rPr lang="en-GB" sz="3600" b="1" dirty="0" smtClean="0">
                <a:solidFill>
                  <a:schemeClr val="tx1"/>
                </a:solidFill>
                <a:latin typeface="Times New Roman" panose="02020603050405020304" pitchFamily="18" charset="0"/>
                <a:cs typeface="Times New Roman" panose="02020603050405020304" pitchFamily="18" charset="0"/>
              </a:rPr>
              <a:t> </a:t>
            </a:r>
            <a:endParaRPr lang="en-GB" sz="3600" b="1"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323528" y="1736812"/>
            <a:ext cx="8496944" cy="4788532"/>
          </a:xfrm>
        </p:spPr>
        <p:txBody>
          <a:bodyPr/>
          <a:lstStyle/>
          <a:p>
            <a:pPr marL="0" indent="0" algn="ctr">
              <a:buNone/>
            </a:pPr>
            <a:r>
              <a:rPr lang="en-GB" sz="1600" b="1" dirty="0" smtClean="0">
                <a:latin typeface="Times New Roman" panose="02020603050405020304" pitchFamily="18" charset="0"/>
                <a:cs typeface="Times New Roman" panose="02020603050405020304" pitchFamily="18" charset="0"/>
              </a:rPr>
              <a:t>The right of </a:t>
            </a:r>
            <a:r>
              <a:rPr lang="en-GB" sz="1600" b="1" dirty="0">
                <a:latin typeface="Times New Roman" panose="02020603050405020304" pitchFamily="18" charset="0"/>
                <a:cs typeface="Times New Roman" panose="02020603050405020304" pitchFamily="18" charset="0"/>
              </a:rPr>
              <a:t>persons </a:t>
            </a:r>
            <a:r>
              <a:rPr lang="en-GB" sz="1600" b="1" dirty="0" smtClean="0">
                <a:latin typeface="Times New Roman" panose="02020603050405020304" pitchFamily="18" charset="0"/>
                <a:cs typeface="Times New Roman" panose="02020603050405020304" pitchFamily="18" charset="0"/>
              </a:rPr>
              <a:t>with disabilities to </a:t>
            </a:r>
            <a:r>
              <a:rPr lang="en-GB" sz="1600" b="1" dirty="0">
                <a:latin typeface="Times New Roman" panose="02020603050405020304" pitchFamily="18" charset="0"/>
                <a:cs typeface="Times New Roman" panose="02020603050405020304" pitchFamily="18" charset="0"/>
              </a:rPr>
              <a:t>independence, </a:t>
            </a:r>
            <a:r>
              <a:rPr lang="en-GB" sz="1600" b="1" dirty="0" smtClean="0">
                <a:latin typeface="Times New Roman" panose="02020603050405020304" pitchFamily="18" charset="0"/>
                <a:cs typeface="Times New Roman" panose="02020603050405020304" pitchFamily="18" charset="0"/>
              </a:rPr>
              <a:t>social integration and </a:t>
            </a:r>
            <a:r>
              <a:rPr lang="en-GB" sz="1600" b="1" dirty="0">
                <a:latin typeface="Times New Roman" panose="02020603050405020304" pitchFamily="18" charset="0"/>
                <a:cs typeface="Times New Roman" panose="02020603050405020304" pitchFamily="18" charset="0"/>
              </a:rPr>
              <a:t>participation in the life of </a:t>
            </a:r>
            <a:r>
              <a:rPr lang="en-GB" sz="1600" b="1" dirty="0" smtClean="0">
                <a:latin typeface="Times New Roman" panose="02020603050405020304" pitchFamily="18" charset="0"/>
                <a:cs typeface="Times New Roman" panose="02020603050405020304" pitchFamily="18" charset="0"/>
              </a:rPr>
              <a:t>the community </a:t>
            </a:r>
          </a:p>
          <a:p>
            <a:pPr marL="0" indent="0" algn="just">
              <a:buNone/>
            </a:pPr>
            <a:r>
              <a:rPr lang="en-GB" sz="1600" i="1" dirty="0" smtClean="0">
                <a:latin typeface="Times New Roman" panose="02020603050405020304" pitchFamily="18" charset="0"/>
                <a:cs typeface="Times New Roman" panose="02020603050405020304" pitchFamily="18" charset="0"/>
              </a:rPr>
              <a:t>With </a:t>
            </a:r>
            <a:r>
              <a:rPr lang="en-GB" sz="1600" i="1" dirty="0">
                <a:latin typeface="Times New Roman" panose="02020603050405020304" pitchFamily="18" charset="0"/>
                <a:cs typeface="Times New Roman" panose="02020603050405020304" pitchFamily="18" charset="0"/>
              </a:rPr>
              <a:t>a view to ensuring </a:t>
            </a:r>
            <a:r>
              <a:rPr lang="en-GB" sz="1600" i="1" dirty="0" smtClean="0">
                <a:latin typeface="Times New Roman" panose="02020603050405020304" pitchFamily="18" charset="0"/>
                <a:cs typeface="Times New Roman" panose="02020603050405020304" pitchFamily="18" charset="0"/>
              </a:rPr>
              <a:t>to </a:t>
            </a:r>
            <a:r>
              <a:rPr lang="en-GB" sz="1600" i="1" dirty="0">
                <a:latin typeface="Times New Roman" panose="02020603050405020304" pitchFamily="18" charset="0"/>
                <a:cs typeface="Times New Roman" panose="02020603050405020304" pitchFamily="18" charset="0"/>
              </a:rPr>
              <a:t>persons </a:t>
            </a:r>
            <a:r>
              <a:rPr lang="en-GB" sz="1600" i="1" dirty="0" smtClean="0">
                <a:latin typeface="Times New Roman" panose="02020603050405020304" pitchFamily="18" charset="0"/>
                <a:cs typeface="Times New Roman" panose="02020603050405020304" pitchFamily="18" charset="0"/>
              </a:rPr>
              <a:t>with </a:t>
            </a:r>
            <a:r>
              <a:rPr lang="en-GB" sz="1600" i="1" dirty="0">
                <a:latin typeface="Times New Roman" panose="02020603050405020304" pitchFamily="18" charset="0"/>
                <a:cs typeface="Times New Roman" panose="02020603050405020304" pitchFamily="18" charset="0"/>
              </a:rPr>
              <a:t>disabilities, </a:t>
            </a:r>
            <a:r>
              <a:rPr lang="en-GB" sz="1600" i="1" dirty="0" smtClean="0">
                <a:latin typeface="Times New Roman" panose="02020603050405020304" pitchFamily="18" charset="0"/>
                <a:cs typeface="Times New Roman" panose="02020603050405020304" pitchFamily="18" charset="0"/>
              </a:rPr>
              <a:t>irrespective </a:t>
            </a:r>
            <a:r>
              <a:rPr lang="en-GB" sz="1600" i="1" dirty="0">
                <a:latin typeface="Times New Roman" panose="02020603050405020304" pitchFamily="18" charset="0"/>
                <a:cs typeface="Times New Roman" panose="02020603050405020304" pitchFamily="18" charset="0"/>
              </a:rPr>
              <a:t>of age and the nature </a:t>
            </a:r>
            <a:r>
              <a:rPr lang="en-GB" sz="1600" i="1" dirty="0" smtClean="0">
                <a:latin typeface="Times New Roman" panose="02020603050405020304" pitchFamily="18" charset="0"/>
                <a:cs typeface="Times New Roman" panose="02020603050405020304" pitchFamily="18" charset="0"/>
              </a:rPr>
              <a:t>and origin </a:t>
            </a:r>
            <a:r>
              <a:rPr lang="en-GB" sz="1600" i="1" dirty="0">
                <a:latin typeface="Times New Roman" panose="02020603050405020304" pitchFamily="18" charset="0"/>
                <a:cs typeface="Times New Roman" panose="02020603050405020304" pitchFamily="18" charset="0"/>
              </a:rPr>
              <a:t>of their disabilities, the effective exercise of the right to </a:t>
            </a:r>
            <a:r>
              <a:rPr lang="en-GB" sz="1600" b="1" i="1" dirty="0">
                <a:latin typeface="Times New Roman" panose="02020603050405020304" pitchFamily="18" charset="0"/>
                <a:cs typeface="Times New Roman" panose="02020603050405020304" pitchFamily="18" charset="0"/>
              </a:rPr>
              <a:t>independence</a:t>
            </a:r>
            <a:r>
              <a:rPr lang="en-GB" sz="1600" i="1" dirty="0">
                <a:latin typeface="Times New Roman" panose="02020603050405020304" pitchFamily="18" charset="0"/>
                <a:cs typeface="Times New Roman" panose="02020603050405020304" pitchFamily="18" charset="0"/>
              </a:rPr>
              <a:t>, </a:t>
            </a:r>
            <a:r>
              <a:rPr lang="en-GB" sz="1600" b="1" i="1" dirty="0">
                <a:latin typeface="Times New Roman" panose="02020603050405020304" pitchFamily="18" charset="0"/>
                <a:cs typeface="Times New Roman" panose="02020603050405020304" pitchFamily="18" charset="0"/>
              </a:rPr>
              <a:t>social </a:t>
            </a:r>
            <a:r>
              <a:rPr lang="en-GB" sz="1600" b="1" i="1" dirty="0" smtClean="0">
                <a:latin typeface="Times New Roman" panose="02020603050405020304" pitchFamily="18" charset="0"/>
                <a:cs typeface="Times New Roman" panose="02020603050405020304" pitchFamily="18" charset="0"/>
              </a:rPr>
              <a:t>integration </a:t>
            </a:r>
            <a:r>
              <a:rPr lang="en-GB" sz="1600" i="1" dirty="0" smtClean="0">
                <a:latin typeface="Times New Roman" panose="02020603050405020304" pitchFamily="18" charset="0"/>
                <a:cs typeface="Times New Roman" panose="02020603050405020304" pitchFamily="18" charset="0"/>
              </a:rPr>
              <a:t>and </a:t>
            </a:r>
            <a:r>
              <a:rPr lang="en-GB" sz="1600" b="1" i="1" dirty="0">
                <a:latin typeface="Times New Roman" panose="02020603050405020304" pitchFamily="18" charset="0"/>
                <a:cs typeface="Times New Roman" panose="02020603050405020304" pitchFamily="18" charset="0"/>
              </a:rPr>
              <a:t>participation in the life of the community</a:t>
            </a:r>
            <a:r>
              <a:rPr lang="en-GB" sz="1600" i="1" dirty="0">
                <a:latin typeface="Times New Roman" panose="02020603050405020304" pitchFamily="18" charset="0"/>
                <a:cs typeface="Times New Roman" panose="02020603050405020304" pitchFamily="18" charset="0"/>
              </a:rPr>
              <a:t>, the Parties undertake, in particular:</a:t>
            </a:r>
          </a:p>
          <a:p>
            <a:pPr algn="just">
              <a:buFont typeface="+mj-lt"/>
              <a:buAutoNum type="arabicPeriod"/>
            </a:pPr>
            <a:r>
              <a:rPr lang="en-GB" sz="1600" dirty="0" smtClean="0">
                <a:latin typeface="Times New Roman" panose="02020603050405020304" pitchFamily="18" charset="0"/>
                <a:cs typeface="Times New Roman" panose="02020603050405020304" pitchFamily="18" charset="0"/>
              </a:rPr>
              <a:t>to </a:t>
            </a:r>
            <a:r>
              <a:rPr lang="en-GB" sz="1600" dirty="0">
                <a:latin typeface="Times New Roman" panose="02020603050405020304" pitchFamily="18" charset="0"/>
                <a:cs typeface="Times New Roman" panose="02020603050405020304" pitchFamily="18" charset="0"/>
              </a:rPr>
              <a:t>take the necessary </a:t>
            </a:r>
            <a:r>
              <a:rPr lang="en-GB" sz="1600" dirty="0" smtClean="0">
                <a:latin typeface="Times New Roman" panose="02020603050405020304" pitchFamily="18" charset="0"/>
                <a:cs typeface="Times New Roman" panose="02020603050405020304" pitchFamily="18" charset="0"/>
              </a:rPr>
              <a:t>measures to </a:t>
            </a:r>
            <a:r>
              <a:rPr lang="en-GB" sz="1600" dirty="0">
                <a:latin typeface="Times New Roman" panose="02020603050405020304" pitchFamily="18" charset="0"/>
                <a:cs typeface="Times New Roman" panose="02020603050405020304" pitchFamily="18" charset="0"/>
              </a:rPr>
              <a:t>provide persons </a:t>
            </a:r>
            <a:r>
              <a:rPr lang="en-GB" sz="1600" dirty="0" smtClean="0">
                <a:latin typeface="Times New Roman" panose="02020603050405020304" pitchFamily="18" charset="0"/>
                <a:cs typeface="Times New Roman" panose="02020603050405020304" pitchFamily="18" charset="0"/>
              </a:rPr>
              <a:t>with </a:t>
            </a:r>
            <a:r>
              <a:rPr lang="en-GB" sz="1600" dirty="0">
                <a:latin typeface="Times New Roman" panose="02020603050405020304" pitchFamily="18" charset="0"/>
                <a:cs typeface="Times New Roman" panose="02020603050405020304" pitchFamily="18" charset="0"/>
              </a:rPr>
              <a:t>disabilities </a:t>
            </a:r>
            <a:r>
              <a:rPr lang="en-GB" sz="1600" dirty="0" smtClean="0">
                <a:latin typeface="Times New Roman" panose="02020603050405020304" pitchFamily="18" charset="0"/>
                <a:cs typeface="Times New Roman" panose="02020603050405020304" pitchFamily="18" charset="0"/>
              </a:rPr>
              <a:t>with </a:t>
            </a:r>
            <a:r>
              <a:rPr lang="en-GB" sz="1600" b="1" dirty="0">
                <a:latin typeface="Times New Roman" panose="02020603050405020304" pitchFamily="18" charset="0"/>
                <a:cs typeface="Times New Roman" panose="02020603050405020304" pitchFamily="18" charset="0"/>
              </a:rPr>
              <a:t>guidance, </a:t>
            </a:r>
            <a:r>
              <a:rPr lang="en-GB" sz="1600" b="1" dirty="0" smtClean="0">
                <a:latin typeface="Times New Roman" panose="02020603050405020304" pitchFamily="18" charset="0"/>
                <a:cs typeface="Times New Roman" panose="02020603050405020304" pitchFamily="18" charset="0"/>
              </a:rPr>
              <a:t>education and vocational </a:t>
            </a:r>
            <a:r>
              <a:rPr lang="en-GB" sz="1600" b="1" dirty="0">
                <a:latin typeface="Times New Roman" panose="02020603050405020304" pitchFamily="18" charset="0"/>
                <a:cs typeface="Times New Roman" panose="02020603050405020304" pitchFamily="18" charset="0"/>
              </a:rPr>
              <a:t>training</a:t>
            </a:r>
            <a:r>
              <a:rPr lang="en-GB" sz="1600" dirty="0">
                <a:latin typeface="Times New Roman" panose="02020603050405020304" pitchFamily="18" charset="0"/>
                <a:cs typeface="Times New Roman" panose="02020603050405020304" pitchFamily="18" charset="0"/>
              </a:rPr>
              <a:t> in the framework of general schemes </a:t>
            </a:r>
            <a:r>
              <a:rPr lang="en-GB" sz="1600" dirty="0" smtClean="0">
                <a:latin typeface="Times New Roman" panose="02020603050405020304" pitchFamily="18" charset="0"/>
                <a:cs typeface="Times New Roman" panose="02020603050405020304" pitchFamily="18" charset="0"/>
              </a:rPr>
              <a:t>wherever </a:t>
            </a:r>
            <a:r>
              <a:rPr lang="en-GB" sz="1600" dirty="0">
                <a:latin typeface="Times New Roman" panose="02020603050405020304" pitchFamily="18" charset="0"/>
                <a:cs typeface="Times New Roman" panose="02020603050405020304" pitchFamily="18" charset="0"/>
              </a:rPr>
              <a:t>possible or, where this </a:t>
            </a:r>
            <a:r>
              <a:rPr lang="en-GB" sz="1600" dirty="0" smtClean="0">
                <a:latin typeface="Times New Roman" panose="02020603050405020304" pitchFamily="18" charset="0"/>
                <a:cs typeface="Times New Roman" panose="02020603050405020304" pitchFamily="18" charset="0"/>
              </a:rPr>
              <a:t>is </a:t>
            </a:r>
            <a:r>
              <a:rPr lang="en-GB" sz="1600" dirty="0">
                <a:latin typeface="Times New Roman" panose="02020603050405020304" pitchFamily="18" charset="0"/>
                <a:cs typeface="Times New Roman" panose="02020603050405020304" pitchFamily="18" charset="0"/>
              </a:rPr>
              <a:t>not possible, through specialised bodies, public or private; </a:t>
            </a:r>
          </a:p>
          <a:p>
            <a:pPr algn="just">
              <a:buFont typeface="+mj-lt"/>
              <a:buAutoNum type="arabicPeriod"/>
            </a:pP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to promote their access to </a:t>
            </a:r>
            <a:r>
              <a:rPr lang="en-GB" sz="1600" b="1" dirty="0">
                <a:solidFill>
                  <a:schemeClr val="bg2">
                    <a:lumMod val="60000"/>
                    <a:lumOff val="40000"/>
                  </a:schemeClr>
                </a:solidFill>
                <a:latin typeface="Times New Roman" panose="02020603050405020304" pitchFamily="18" charset="0"/>
                <a:cs typeface="Times New Roman" panose="02020603050405020304" pitchFamily="18" charset="0"/>
              </a:rPr>
              <a:t>employment</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through all measures tending to encourage employers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hire and keep in employment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persons with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disabilities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in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the ordinary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working environment and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to adjust the working conditions to the needs of the disabled or,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where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this is not possible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by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reason of the disability,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by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arranging for or creating sheltered employment according to the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level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of disability.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In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certain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cases</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such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measures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may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require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recourse 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specialised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placement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and support services; </a:t>
            </a:r>
            <a:endPar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endParaRPr>
          </a:p>
          <a:p>
            <a:pPr algn="just">
              <a:buFont typeface="+mj-lt"/>
              <a:buAutoNum type="arabicPeriod"/>
            </a:pP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promote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their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full </a:t>
            </a:r>
            <a:r>
              <a:rPr lang="en-GB" sz="1600" b="1" dirty="0">
                <a:solidFill>
                  <a:schemeClr val="bg2">
                    <a:lumMod val="60000"/>
                    <a:lumOff val="40000"/>
                  </a:schemeClr>
                </a:solidFill>
                <a:latin typeface="Times New Roman" panose="02020603050405020304" pitchFamily="18" charset="0"/>
                <a:cs typeface="Times New Roman" panose="02020603050405020304" pitchFamily="18" charset="0"/>
              </a:rPr>
              <a:t>social integration and participation in the life of the community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in particular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through measures</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including technical aids</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 aiming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overcome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barriers to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communication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and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mobility and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enabling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access to transport, housing, cultural activities </a:t>
            </a:r>
            <a:r>
              <a:rPr lang="en-GB" sz="1600" dirty="0" smtClean="0">
                <a:solidFill>
                  <a:schemeClr val="bg2">
                    <a:lumMod val="60000"/>
                    <a:lumOff val="40000"/>
                  </a:schemeClr>
                </a:solidFill>
                <a:latin typeface="Times New Roman" panose="02020603050405020304" pitchFamily="18" charset="0"/>
                <a:cs typeface="Times New Roman" panose="02020603050405020304" pitchFamily="18" charset="0"/>
              </a:rPr>
              <a:t>and </a:t>
            </a:r>
            <a:r>
              <a:rPr lang="en-GB" sz="1600" dirty="0">
                <a:solidFill>
                  <a:schemeClr val="bg2">
                    <a:lumMod val="60000"/>
                    <a:lumOff val="40000"/>
                  </a:schemeClr>
                </a:solidFill>
                <a:latin typeface="Times New Roman" panose="02020603050405020304" pitchFamily="18" charset="0"/>
                <a:cs typeface="Times New Roman" panose="02020603050405020304" pitchFamily="18" charset="0"/>
              </a:rPr>
              <a:t>leisure. </a:t>
            </a:r>
          </a:p>
          <a:p>
            <a:endParaRPr lang="en-GB" sz="1200" dirty="0"/>
          </a:p>
        </p:txBody>
      </p:sp>
    </p:spTree>
    <p:extLst>
      <p:ext uri="{BB962C8B-B14F-4D97-AF65-F5344CB8AC3E}">
        <p14:creationId xmlns:p14="http://schemas.microsoft.com/office/powerpoint/2010/main" xmlns="" val="2119698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a:t>K</a:t>
            </a:r>
            <a:r>
              <a:rPr lang="en-GB" b="1" dirty="0" smtClean="0"/>
              <a:t>ey </a:t>
            </a:r>
            <a:r>
              <a:rPr lang="en-GB" b="1" dirty="0"/>
              <a:t>figures </a:t>
            </a:r>
            <a:r>
              <a:rPr lang="en-GB" b="1" dirty="0" smtClean="0"/>
              <a:t>taken </a:t>
            </a:r>
            <a:r>
              <a:rPr lang="en-GB" b="1" dirty="0"/>
              <a:t>into consideration</a:t>
            </a:r>
            <a:r>
              <a:rPr lang="en-GB" b="1" dirty="0" smtClean="0"/>
              <a:t>:</a:t>
            </a:r>
            <a:endParaRPr lang="en-GB" b="1" dirty="0"/>
          </a:p>
        </p:txBody>
      </p:sp>
      <p:sp>
        <p:nvSpPr>
          <p:cNvPr id="3" name="Espace réservé du contenu 2"/>
          <p:cNvSpPr>
            <a:spLocks noGrp="1"/>
          </p:cNvSpPr>
          <p:nvPr>
            <p:ph idx="1"/>
          </p:nvPr>
        </p:nvSpPr>
        <p:spPr/>
        <p:txBody>
          <a:bodyPr/>
          <a:lstStyle/>
          <a:p>
            <a:pPr lvl="0" algn="just"/>
            <a:r>
              <a:rPr lang="en-GB" sz="2000" dirty="0">
                <a:latin typeface="Times New Roman" panose="02020603050405020304" pitchFamily="18" charset="0"/>
                <a:cs typeface="Times New Roman" panose="02020603050405020304" pitchFamily="18" charset="0"/>
              </a:rPr>
              <a:t>T</a:t>
            </a:r>
            <a:r>
              <a:rPr lang="en-GB" sz="2000" dirty="0" smtClean="0">
                <a:latin typeface="Times New Roman" panose="02020603050405020304" pitchFamily="18" charset="0"/>
                <a:cs typeface="Times New Roman" panose="02020603050405020304" pitchFamily="18" charset="0"/>
              </a:rPr>
              <a:t>otal </a:t>
            </a:r>
            <a:r>
              <a:rPr lang="en-GB" sz="2000" dirty="0">
                <a:latin typeface="Times New Roman" panose="02020603050405020304" pitchFamily="18" charset="0"/>
                <a:cs typeface="Times New Roman" panose="02020603050405020304" pitchFamily="18" charset="0"/>
              </a:rPr>
              <a:t>number of persons with disabilities, including the number of children;</a:t>
            </a:r>
          </a:p>
          <a:p>
            <a:pPr lvl="0" algn="just"/>
            <a:r>
              <a:rPr lang="en-GB" sz="2000" dirty="0" smtClean="0">
                <a:latin typeface="Times New Roman" panose="02020603050405020304" pitchFamily="18" charset="0"/>
                <a:cs typeface="Times New Roman" panose="02020603050405020304" pitchFamily="18" charset="0"/>
              </a:rPr>
              <a:t>Number </a:t>
            </a:r>
            <a:r>
              <a:rPr lang="en-GB" sz="2000" dirty="0">
                <a:latin typeface="Times New Roman" panose="02020603050405020304" pitchFamily="18" charset="0"/>
                <a:cs typeface="Times New Roman" panose="02020603050405020304" pitchFamily="18" charset="0"/>
              </a:rPr>
              <a:t>of students with disabilities following respectively mainstream and special education and vocational facilities; </a:t>
            </a:r>
          </a:p>
          <a:p>
            <a:pPr lvl="0"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percentage of students with disabilities entering the labour market following mainstream or special education or/and training;</a:t>
            </a:r>
          </a:p>
          <a:p>
            <a:pPr lvl="0"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number of persons with disabilities (children and adults) living in institutions;</a:t>
            </a:r>
          </a:p>
          <a:p>
            <a:pPr lvl="0" algn="just"/>
            <a:r>
              <a:rPr lang="en-GB" sz="2000" dirty="0" smtClean="0">
                <a:latin typeface="Times New Roman" panose="02020603050405020304" pitchFamily="18" charset="0"/>
                <a:cs typeface="Times New Roman" panose="02020603050405020304" pitchFamily="18" charset="0"/>
              </a:rPr>
              <a:t>Any </a:t>
            </a:r>
            <a:r>
              <a:rPr lang="en-GB" sz="2000" dirty="0">
                <a:latin typeface="Times New Roman" panose="02020603050405020304" pitchFamily="18" charset="0"/>
                <a:cs typeface="Times New Roman" panose="02020603050405020304" pitchFamily="18" charset="0"/>
              </a:rPr>
              <a:t>relevant case law and complaints brought to the appropriate bodies with respect to discrimination on the ground of disability in relation to education and training.</a:t>
            </a:r>
          </a:p>
          <a:p>
            <a:pPr marL="0" indent="0">
              <a:buNone/>
            </a:pPr>
            <a:endParaRPr lang="en-GB" sz="1200" dirty="0">
              <a:latin typeface="Times New Roman" panose="02020603050405020304" pitchFamily="18" charset="0"/>
              <a:cs typeface="Times New Roman" panose="02020603050405020304" pitchFamily="18" charset="0"/>
            </a:endParaRPr>
          </a:p>
        </p:txBody>
      </p:sp>
      <p:sp>
        <p:nvSpPr>
          <p:cNvPr id="4" name="Titre 1"/>
          <p:cNvSpPr txBox="1">
            <a:spLocks/>
          </p:cNvSpPr>
          <p:nvPr/>
        </p:nvSpPr>
        <p:spPr bwMode="auto">
          <a:xfrm>
            <a:off x="6843481" y="260648"/>
            <a:ext cx="1836056" cy="50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Myriad Pro" pitchFamily="34" charset="0"/>
                <a:cs typeface="Arial" charset="0"/>
              </a:defRPr>
            </a:lvl2pPr>
            <a:lvl3pPr algn="ctr" rtl="0" eaLnBrk="0" fontAlgn="base" hangingPunct="0">
              <a:spcBef>
                <a:spcPct val="0"/>
              </a:spcBef>
              <a:spcAft>
                <a:spcPct val="0"/>
              </a:spcAft>
              <a:defRPr sz="3200">
                <a:solidFill>
                  <a:schemeClr val="tx2"/>
                </a:solidFill>
                <a:latin typeface="Myriad Pro" pitchFamily="34" charset="0"/>
                <a:cs typeface="Arial" charset="0"/>
              </a:defRPr>
            </a:lvl3pPr>
            <a:lvl4pPr algn="ctr" rtl="0" eaLnBrk="0" fontAlgn="base" hangingPunct="0">
              <a:spcBef>
                <a:spcPct val="0"/>
              </a:spcBef>
              <a:spcAft>
                <a:spcPct val="0"/>
              </a:spcAft>
              <a:defRPr sz="3200">
                <a:solidFill>
                  <a:schemeClr val="tx2"/>
                </a:solidFill>
                <a:latin typeface="Myriad Pro" pitchFamily="34" charset="0"/>
                <a:cs typeface="Arial" charset="0"/>
              </a:defRPr>
            </a:lvl4pPr>
            <a:lvl5pPr algn="ctr" rtl="0" eaLnBrk="0" fontAlgn="base" hangingPunct="0">
              <a:spcBef>
                <a:spcPct val="0"/>
              </a:spcBef>
              <a:spcAft>
                <a:spcPct val="0"/>
              </a:spcAft>
              <a:defRPr sz="3200">
                <a:solidFill>
                  <a:schemeClr val="tx2"/>
                </a:solidFill>
                <a:latin typeface="Myriad Pro" pitchFamily="34" charset="0"/>
                <a:cs typeface="Arial" charset="0"/>
              </a:defRPr>
            </a:lvl5pPr>
            <a:lvl6pPr marL="457200" algn="ctr" rtl="0" fontAlgn="base">
              <a:spcBef>
                <a:spcPct val="0"/>
              </a:spcBef>
              <a:spcAft>
                <a:spcPct val="0"/>
              </a:spcAft>
              <a:defRPr sz="3200">
                <a:solidFill>
                  <a:schemeClr val="tx2"/>
                </a:solidFill>
                <a:latin typeface="Myriad Pro" pitchFamily="34" charset="0"/>
                <a:cs typeface="Arial" charset="0"/>
              </a:defRPr>
            </a:lvl6pPr>
            <a:lvl7pPr marL="914400" algn="ctr" rtl="0" fontAlgn="base">
              <a:spcBef>
                <a:spcPct val="0"/>
              </a:spcBef>
              <a:spcAft>
                <a:spcPct val="0"/>
              </a:spcAft>
              <a:defRPr sz="3200">
                <a:solidFill>
                  <a:schemeClr val="tx2"/>
                </a:solidFill>
                <a:latin typeface="Myriad Pro" pitchFamily="34" charset="0"/>
                <a:cs typeface="Arial" charset="0"/>
              </a:defRPr>
            </a:lvl7pPr>
            <a:lvl8pPr marL="1371600" algn="ctr" rtl="0" fontAlgn="base">
              <a:spcBef>
                <a:spcPct val="0"/>
              </a:spcBef>
              <a:spcAft>
                <a:spcPct val="0"/>
              </a:spcAft>
              <a:defRPr sz="3200">
                <a:solidFill>
                  <a:schemeClr val="tx2"/>
                </a:solidFill>
                <a:latin typeface="Myriad Pro" pitchFamily="34" charset="0"/>
                <a:cs typeface="Arial" charset="0"/>
              </a:defRPr>
            </a:lvl8pPr>
            <a:lvl9pPr marL="1828800" algn="ctr" rtl="0" fontAlgn="base">
              <a:spcBef>
                <a:spcPct val="0"/>
              </a:spcBef>
              <a:spcAft>
                <a:spcPct val="0"/>
              </a:spcAft>
              <a:defRPr sz="3200">
                <a:solidFill>
                  <a:schemeClr val="tx2"/>
                </a:solidFill>
                <a:latin typeface="Myriad Pro" pitchFamily="34" charset="0"/>
                <a:cs typeface="Arial" charset="0"/>
              </a:defRPr>
            </a:lvl9pPr>
          </a:lstStyle>
          <a:p>
            <a:r>
              <a:rPr lang="en-GB" b="1" kern="0" dirty="0" smtClean="0">
                <a:solidFill>
                  <a:schemeClr val="bg1"/>
                </a:solidFill>
              </a:rPr>
              <a:t>15§1</a:t>
            </a:r>
            <a:endParaRPr lang="en-GB" b="1" kern="0" dirty="0">
              <a:solidFill>
                <a:schemeClr val="bg1"/>
              </a:solidFill>
            </a:endParaRPr>
          </a:p>
        </p:txBody>
      </p:sp>
    </p:spTree>
    <p:extLst>
      <p:ext uri="{BB962C8B-B14F-4D97-AF65-F5344CB8AC3E}">
        <p14:creationId xmlns:p14="http://schemas.microsoft.com/office/powerpoint/2010/main" xmlns="" val="2830295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Myriad Pro"/>
        <a:ea typeface=""/>
        <a:cs typeface="Arial"/>
      </a:majorFont>
      <a:minorFont>
        <a:latin typeface="Myriad Pro"/>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11583</TotalTime>
  <Words>2181</Words>
  <Application>Microsoft Office PowerPoint</Application>
  <PresentationFormat>On-screen Show (4:3)</PresentationFormat>
  <Paragraphs>262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Slide 1</vt:lpstr>
      <vt:lpstr>Slide 2</vt:lpstr>
      <vt:lpstr>European Social Charter 43 member states </vt:lpstr>
      <vt:lpstr>Which obligations for the States?</vt:lpstr>
      <vt:lpstr> Armenia and the European Social Charter </vt:lpstr>
      <vt:lpstr>Article E – Non-discrimination</vt:lpstr>
      <vt:lpstr>Article 15 of the European Social Charter  </vt:lpstr>
      <vt:lpstr>Article 15 of the European Social Charter  </vt:lpstr>
      <vt:lpstr>Key figures taken into consideration:</vt:lpstr>
      <vt:lpstr>Article 15 of the European Social Charter  </vt:lpstr>
      <vt:lpstr>Key information taken into consideration:</vt:lpstr>
      <vt:lpstr>Article 15 of the European Social Charter  </vt:lpstr>
      <vt:lpstr>Key information taken into consideration:</vt:lpstr>
      <vt:lpstr>The main rights guaranteed by the Revised Social Charter, which also apply to persons with disabilities   </vt:lpstr>
      <vt:lpstr>The European Committee of Social Rights (ECSR)</vt:lpstr>
      <vt:lpstr>Slide 16</vt:lpstr>
      <vt:lpstr>Slide 17</vt:lpstr>
      <vt:lpstr>The collective complaints procedure</vt:lpstr>
      <vt:lpstr>Collective complaints PROCEDURE</vt:lpstr>
      <vt:lpstr>Monitoring based on Collective Complaints</vt:lpstr>
      <vt:lpstr>Mental Disability Advocacy Center (MDAC) v. Bulgaria (No. 41/2007)</vt:lpstr>
      <vt:lpstr>Slide 22</vt:lpstr>
      <vt:lpstr>Thematic Reports</vt:lpstr>
      <vt:lpstr>What the national reports contain?</vt:lpstr>
      <vt:lpstr>Monitoring procedure based on periodic reports</vt:lpstr>
      <vt:lpstr>Monitoring based on National Reports</vt:lpstr>
      <vt:lpstr>National reports</vt:lpstr>
      <vt:lpstr>Impact of the Charter on the rights of persons with disabilities</vt:lpstr>
      <vt:lpstr>THANK YOU FOR YOUR ATTENTION !</vt:lpstr>
    </vt:vector>
  </TitlesOfParts>
  <Company>Council of Europe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MALAGONI Elena</dc:creator>
  <cp:lastModifiedBy>User</cp:lastModifiedBy>
  <cp:revision>318</cp:revision>
  <cp:lastPrinted>2016-10-11T15:53:36Z</cp:lastPrinted>
  <dcterms:created xsi:type="dcterms:W3CDTF">2008-05-07T10:04:05Z</dcterms:created>
  <dcterms:modified xsi:type="dcterms:W3CDTF">2017-09-18T06:03:23Z</dcterms:modified>
</cp:coreProperties>
</file>